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76" r:id="rId5"/>
    <p:sldId id="277" r:id="rId6"/>
    <p:sldId id="278" r:id="rId7"/>
    <p:sldId id="268" r:id="rId8"/>
    <p:sldId id="279" r:id="rId9"/>
    <p:sldId id="280" r:id="rId10"/>
    <p:sldId id="281" r:id="rId11"/>
    <p:sldId id="284" r:id="rId12"/>
    <p:sldId id="283" r:id="rId13"/>
    <p:sldId id="285" r:id="rId14"/>
    <p:sldId id="282" r:id="rId15"/>
    <p:sldId id="286" r:id="rId16"/>
    <p:sldId id="288" r:id="rId17"/>
    <p:sldId id="287" r:id="rId18"/>
    <p:sldId id="289" r:id="rId19"/>
    <p:sldId id="29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53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47F5BA74-7FC9-426A-A2DF-F8C62B20FC8B}" type="datetimeFigureOut">
              <a:rPr lang="en-US" smtClean="0"/>
              <a:t>9/7/2019</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4BCE695A-BD7D-442A-9FC9-61EA57826F0C}"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23604254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F5BA74-7FC9-426A-A2DF-F8C62B20FC8B}"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E695A-BD7D-442A-9FC9-61EA57826F0C}" type="slidenum">
              <a:rPr lang="en-US" smtClean="0"/>
              <a:t>‹#›</a:t>
            </a:fld>
            <a:endParaRPr lang="en-US"/>
          </a:p>
        </p:txBody>
      </p:sp>
    </p:spTree>
    <p:extLst>
      <p:ext uri="{BB962C8B-B14F-4D97-AF65-F5344CB8AC3E}">
        <p14:creationId xmlns:p14="http://schemas.microsoft.com/office/powerpoint/2010/main" val="1187825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F5BA74-7FC9-426A-A2DF-F8C62B20FC8B}"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E695A-BD7D-442A-9FC9-61EA57826F0C}" type="slidenum">
              <a:rPr lang="en-US" smtClean="0"/>
              <a:t>‹#›</a:t>
            </a:fld>
            <a:endParaRPr lang="en-US"/>
          </a:p>
        </p:txBody>
      </p:sp>
    </p:spTree>
    <p:extLst>
      <p:ext uri="{BB962C8B-B14F-4D97-AF65-F5344CB8AC3E}">
        <p14:creationId xmlns:p14="http://schemas.microsoft.com/office/powerpoint/2010/main" val="2220956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F5BA74-7FC9-426A-A2DF-F8C62B20FC8B}" type="datetimeFigureOut">
              <a:rPr lang="en-US" smtClean="0"/>
              <a:t>9/7/2019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CE695A-BD7D-442A-9FC9-61EA57826F0C}" type="slidenum">
              <a:rPr lang="en-US" smtClean="0"/>
              <a:t>‹#›</a:t>
            </a:fld>
            <a:endParaRPr lang="en-US"/>
          </a:p>
        </p:txBody>
      </p:sp>
    </p:spTree>
    <p:extLst>
      <p:ext uri="{BB962C8B-B14F-4D97-AF65-F5344CB8AC3E}">
        <p14:creationId xmlns:p14="http://schemas.microsoft.com/office/powerpoint/2010/main" val="7850437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47F5BA74-7FC9-426A-A2DF-F8C62B20FC8B}" type="datetimeFigureOut">
              <a:rPr lang="en-US" smtClean="0"/>
              <a:t>9/7/2019</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4BCE695A-BD7D-442A-9FC9-61EA57826F0C}"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3171376119"/>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7F5BA74-7FC9-426A-A2DF-F8C62B20FC8B}" type="datetimeFigureOut">
              <a:rPr lang="en-US" smtClean="0"/>
              <a:t>9/7/2019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CE695A-BD7D-442A-9FC9-61EA57826F0C}" type="slidenum">
              <a:rPr lang="en-US" smtClean="0"/>
              <a:t>‹#›</a:t>
            </a:fld>
            <a:endParaRPr lang="en-US"/>
          </a:p>
        </p:txBody>
      </p:sp>
    </p:spTree>
    <p:extLst>
      <p:ext uri="{BB962C8B-B14F-4D97-AF65-F5344CB8AC3E}">
        <p14:creationId xmlns:p14="http://schemas.microsoft.com/office/powerpoint/2010/main" val="2380649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F5BA74-7FC9-426A-A2DF-F8C62B20FC8B}" type="datetimeFigureOut">
              <a:rPr lang="en-US" smtClean="0"/>
              <a:t>9/7/2019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CE695A-BD7D-442A-9FC9-61EA57826F0C}" type="slidenum">
              <a:rPr lang="en-US" smtClean="0"/>
              <a:t>‹#›</a:t>
            </a:fld>
            <a:endParaRPr lang="en-US"/>
          </a:p>
        </p:txBody>
      </p:sp>
    </p:spTree>
    <p:extLst>
      <p:ext uri="{BB962C8B-B14F-4D97-AF65-F5344CB8AC3E}">
        <p14:creationId xmlns:p14="http://schemas.microsoft.com/office/powerpoint/2010/main" val="3803410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F5BA74-7FC9-426A-A2DF-F8C62B20FC8B}" type="datetimeFigureOut">
              <a:rPr lang="en-US" smtClean="0"/>
              <a:t>9/7/2019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CE695A-BD7D-442A-9FC9-61EA57826F0C}" type="slidenum">
              <a:rPr lang="en-US" smtClean="0"/>
              <a:t>‹#›</a:t>
            </a:fld>
            <a:endParaRPr lang="en-US"/>
          </a:p>
        </p:txBody>
      </p:sp>
    </p:spTree>
    <p:extLst>
      <p:ext uri="{BB962C8B-B14F-4D97-AF65-F5344CB8AC3E}">
        <p14:creationId xmlns:p14="http://schemas.microsoft.com/office/powerpoint/2010/main" val="4282202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F5BA74-7FC9-426A-A2DF-F8C62B20FC8B}" type="datetimeFigureOut">
              <a:rPr lang="en-US" smtClean="0"/>
              <a:t>9/7/2019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CE695A-BD7D-442A-9FC9-61EA57826F0C}" type="slidenum">
              <a:rPr lang="en-US" smtClean="0"/>
              <a:t>‹#›</a:t>
            </a:fld>
            <a:endParaRPr lang="en-US"/>
          </a:p>
        </p:txBody>
      </p:sp>
    </p:spTree>
    <p:extLst>
      <p:ext uri="{BB962C8B-B14F-4D97-AF65-F5344CB8AC3E}">
        <p14:creationId xmlns:p14="http://schemas.microsoft.com/office/powerpoint/2010/main" val="10447002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7F5BA74-7FC9-426A-A2DF-F8C62B20FC8B}" type="datetimeFigureOut">
              <a:rPr lang="en-US" smtClean="0"/>
              <a:t>9/7/2019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BCE695A-BD7D-442A-9FC9-61EA57826F0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7075768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47F5BA74-7FC9-426A-A2DF-F8C62B20FC8B}" type="datetimeFigureOut">
              <a:rPr lang="en-US" smtClean="0"/>
              <a:t>9/7/2019</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4BCE695A-BD7D-442A-9FC9-61EA57826F0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40870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47F5BA74-7FC9-426A-A2DF-F8C62B20FC8B}" type="datetimeFigureOut">
              <a:rPr lang="en-US" smtClean="0"/>
              <a:t>9/7/2019</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4BCE695A-BD7D-442A-9FC9-61EA57826F0C}"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81279897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IiP2y20e8Xc" TargetMode="External"/><Relationship Id="rId4" Type="http://schemas.openxmlformats.org/officeDocument/2006/relationships/hyperlink" Target="https://youtu.be/IiP2y20e8Xc"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lightspeedmagazine.com/fiction/exhalation/"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Writing Workshop</a:t>
            </a:r>
            <a:endParaRPr lang="en-US" dirty="0"/>
          </a:p>
        </p:txBody>
      </p:sp>
      <p:sp>
        <p:nvSpPr>
          <p:cNvPr id="3" name="Subtitle 2"/>
          <p:cNvSpPr>
            <a:spLocks noGrp="1"/>
          </p:cNvSpPr>
          <p:nvPr>
            <p:ph type="subTitle" idx="1"/>
          </p:nvPr>
        </p:nvSpPr>
        <p:spPr/>
        <p:txBody>
          <a:bodyPr/>
          <a:lstStyle/>
          <a:p>
            <a:r>
              <a:rPr lang="en-US" dirty="0" smtClean="0"/>
              <a:t>OUC</a:t>
            </a:r>
          </a:p>
          <a:p>
            <a:r>
              <a:rPr lang="en-US" dirty="0" smtClean="0"/>
              <a:t>Class 3</a:t>
            </a:r>
          </a:p>
        </p:txBody>
      </p:sp>
    </p:spTree>
    <p:extLst>
      <p:ext uri="{BB962C8B-B14F-4D97-AF65-F5344CB8AC3E}">
        <p14:creationId xmlns:p14="http://schemas.microsoft.com/office/powerpoint/2010/main" val="4251582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669175"/>
          </a:xfrm>
        </p:spPr>
        <p:txBody>
          <a:bodyPr>
            <a:normAutofit fontScale="90000"/>
          </a:bodyPr>
          <a:lstStyle/>
          <a:p>
            <a:r>
              <a:rPr lang="en-US" dirty="0" smtClean="0"/>
              <a:t>Simple vs Compound Sentence</a:t>
            </a:r>
            <a:endParaRPr lang="en-US" dirty="0"/>
          </a:p>
        </p:txBody>
      </p:sp>
      <p:sp>
        <p:nvSpPr>
          <p:cNvPr id="3" name="Content Placeholder 2"/>
          <p:cNvSpPr>
            <a:spLocks noGrp="1"/>
          </p:cNvSpPr>
          <p:nvPr>
            <p:ph idx="1"/>
          </p:nvPr>
        </p:nvSpPr>
        <p:spPr>
          <a:xfrm>
            <a:off x="1438102" y="1579417"/>
            <a:ext cx="10291156" cy="5079077"/>
          </a:xfrm>
          <a:noFill/>
        </p:spPr>
        <p:txBody>
          <a:bodyPr>
            <a:normAutofit lnSpcReduction="10000"/>
          </a:bodyPr>
          <a:lstStyle/>
          <a:p>
            <a:r>
              <a:rPr lang="en-US" dirty="0"/>
              <a:t>Simple sentences contain ONE independent clause</a:t>
            </a:r>
          </a:p>
          <a:p>
            <a:pPr lvl="1"/>
            <a:r>
              <a:rPr lang="en-US" dirty="0"/>
              <a:t>Compound subject = more than </a:t>
            </a:r>
            <a:r>
              <a:rPr lang="en-US" dirty="0" smtClean="0"/>
              <a:t>one noun </a:t>
            </a:r>
            <a:r>
              <a:rPr lang="en-US" dirty="0"/>
              <a:t>performing the same </a:t>
            </a:r>
            <a:r>
              <a:rPr lang="en-US" dirty="0" smtClean="0"/>
              <a:t>predicate(s)</a:t>
            </a:r>
            <a:endParaRPr lang="en-US" dirty="0"/>
          </a:p>
          <a:p>
            <a:pPr lvl="1"/>
            <a:r>
              <a:rPr lang="en-US" dirty="0"/>
              <a:t>Compound predicate = more than one </a:t>
            </a:r>
            <a:r>
              <a:rPr lang="en-US" dirty="0" smtClean="0"/>
              <a:t>predicate performed by the same subject(s)</a:t>
            </a:r>
            <a:endParaRPr lang="en-US" dirty="0"/>
          </a:p>
          <a:p>
            <a:pPr lvl="1"/>
            <a:r>
              <a:rPr lang="en-US" dirty="0"/>
              <a:t>As long as the subject or compound subject is linked to the same predicate or compound predicate, it counts as a simple sentence</a:t>
            </a:r>
          </a:p>
          <a:p>
            <a:r>
              <a:rPr lang="en-US" dirty="0"/>
              <a:t>Compound sentences contain </a:t>
            </a:r>
            <a:r>
              <a:rPr lang="en-US" i="1" dirty="0"/>
              <a:t>n-</a:t>
            </a:r>
            <a:r>
              <a:rPr lang="en-US" dirty="0"/>
              <a:t>independent clauses and </a:t>
            </a:r>
            <a:r>
              <a:rPr lang="en-US" u="sng" dirty="0"/>
              <a:t>joined by conjunctions</a:t>
            </a:r>
          </a:p>
          <a:p>
            <a:r>
              <a:rPr lang="en-US" dirty="0" smtClean="0"/>
              <a:t>Examples: Can you figure out if the sentences below are simple sentences or compound sentences? </a:t>
            </a:r>
          </a:p>
          <a:p>
            <a:pPr lvl="1"/>
            <a:r>
              <a:rPr lang="en-US" dirty="0" smtClean="0"/>
              <a:t>I visited the beach and got a really bad sunburn. </a:t>
            </a:r>
            <a:r>
              <a:rPr lang="en-US" b="1" dirty="0" smtClean="0">
                <a:solidFill>
                  <a:srgbClr val="FF0000"/>
                </a:solidFill>
              </a:rPr>
              <a:t>simple</a:t>
            </a:r>
            <a:endParaRPr lang="en-US" dirty="0" smtClean="0"/>
          </a:p>
          <a:p>
            <a:pPr lvl="1"/>
            <a:r>
              <a:rPr lang="en-US" dirty="0"/>
              <a:t>The lizard rested on a rock</a:t>
            </a:r>
            <a:r>
              <a:rPr lang="en-US" dirty="0" smtClean="0"/>
              <a:t>. </a:t>
            </a:r>
            <a:r>
              <a:rPr lang="en-US" b="1" dirty="0" smtClean="0">
                <a:solidFill>
                  <a:srgbClr val="FF0000"/>
                </a:solidFill>
              </a:rPr>
              <a:t>simple</a:t>
            </a:r>
            <a:endParaRPr lang="en-US" dirty="0" smtClean="0"/>
          </a:p>
          <a:p>
            <a:pPr lvl="1"/>
            <a:r>
              <a:rPr lang="en-US" dirty="0" smtClean="0"/>
              <a:t>Jenny </a:t>
            </a:r>
            <a:r>
              <a:rPr lang="en-US" dirty="0"/>
              <a:t>put an extra dash of ginger in the cookie batter</a:t>
            </a:r>
            <a:r>
              <a:rPr lang="en-US" dirty="0" smtClean="0"/>
              <a:t>. </a:t>
            </a:r>
            <a:r>
              <a:rPr lang="en-US" b="1" dirty="0" smtClean="0">
                <a:solidFill>
                  <a:srgbClr val="FF0000"/>
                </a:solidFill>
              </a:rPr>
              <a:t>simple</a:t>
            </a:r>
            <a:endParaRPr lang="en-US" dirty="0" smtClean="0"/>
          </a:p>
          <a:p>
            <a:pPr lvl="1"/>
            <a:r>
              <a:rPr lang="en-US" dirty="0"/>
              <a:t>The mosaic tile is so beautiful; it’s made with melted glass</a:t>
            </a:r>
            <a:r>
              <a:rPr lang="en-US" dirty="0" smtClean="0"/>
              <a:t>. </a:t>
            </a:r>
            <a:r>
              <a:rPr lang="en-US" b="1" dirty="0" smtClean="0">
                <a:solidFill>
                  <a:srgbClr val="FF0000"/>
                </a:solidFill>
              </a:rPr>
              <a:t>compound</a:t>
            </a:r>
            <a:endParaRPr lang="en-US" dirty="0" smtClean="0"/>
          </a:p>
          <a:p>
            <a:pPr lvl="1"/>
            <a:r>
              <a:rPr lang="en-US" dirty="0"/>
              <a:t>The witches stirred their cauldrons with long-handled birch </a:t>
            </a:r>
            <a:r>
              <a:rPr lang="en-US" dirty="0" smtClean="0"/>
              <a:t>sticks. </a:t>
            </a:r>
            <a:r>
              <a:rPr lang="en-US" b="1" dirty="0" smtClean="0">
                <a:solidFill>
                  <a:srgbClr val="FF0000"/>
                </a:solidFill>
              </a:rPr>
              <a:t>simple</a:t>
            </a:r>
            <a:endParaRPr lang="en-US" dirty="0" smtClean="0"/>
          </a:p>
          <a:p>
            <a:pPr lvl="1"/>
            <a:r>
              <a:rPr lang="en-US" dirty="0" smtClean="0"/>
              <a:t>Juniper </a:t>
            </a:r>
            <a:r>
              <a:rPr lang="en-US" dirty="0"/>
              <a:t>went kayaking in the ocean, and she saw a humpback </a:t>
            </a:r>
            <a:r>
              <a:rPr lang="en-US" dirty="0" smtClean="0"/>
              <a:t>whale.</a:t>
            </a:r>
            <a:r>
              <a:rPr lang="en-US" b="1" dirty="0" smtClean="0">
                <a:solidFill>
                  <a:srgbClr val="FF0000"/>
                </a:solidFill>
              </a:rPr>
              <a:t> compound</a:t>
            </a:r>
            <a:endParaRPr lang="en-US" dirty="0"/>
          </a:p>
          <a:p>
            <a:pPr lvl="1"/>
            <a:endParaRPr lang="en-US" dirty="0"/>
          </a:p>
          <a:p>
            <a:pPr lvl="1"/>
            <a:endParaRPr lang="en-US" dirty="0" smtClean="0"/>
          </a:p>
          <a:p>
            <a:pPr lvl="1"/>
            <a:endParaRPr lang="en-US" dirty="0" smtClean="0"/>
          </a:p>
          <a:p>
            <a:endParaRPr lang="en-US" dirty="0"/>
          </a:p>
        </p:txBody>
      </p:sp>
      <p:sp>
        <p:nvSpPr>
          <p:cNvPr id="4" name="Rounded Rectangle 3"/>
          <p:cNvSpPr/>
          <p:nvPr/>
        </p:nvSpPr>
        <p:spPr>
          <a:xfrm>
            <a:off x="2518756" y="4256116"/>
            <a:ext cx="5029200" cy="332509"/>
          </a:xfrm>
          <a:prstGeom prst="roundRect">
            <a:avLst/>
          </a:prstGeom>
          <a:no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V="1">
            <a:off x="7547956" y="4118955"/>
            <a:ext cx="382386" cy="187038"/>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7930342" y="3948339"/>
            <a:ext cx="1739707" cy="307777"/>
          </a:xfrm>
          <a:prstGeom prst="rect">
            <a:avLst/>
          </a:prstGeom>
          <a:noFill/>
        </p:spPr>
        <p:txBody>
          <a:bodyPr wrap="none" rtlCol="0">
            <a:spAutoFit/>
          </a:bodyPr>
          <a:lstStyle/>
          <a:p>
            <a:r>
              <a:rPr lang="en-US" sz="1400" dirty="0">
                <a:solidFill>
                  <a:schemeClr val="accent6">
                    <a:lumMod val="75000"/>
                  </a:schemeClr>
                </a:solidFill>
              </a:rPr>
              <a:t>c</a:t>
            </a:r>
            <a:r>
              <a:rPr lang="en-US" sz="1400" dirty="0" smtClean="0">
                <a:solidFill>
                  <a:schemeClr val="accent6">
                    <a:lumMod val="75000"/>
                  </a:schemeClr>
                </a:solidFill>
              </a:rPr>
              <a:t>ompound predicate</a:t>
            </a:r>
            <a:endParaRPr lang="en-US" sz="1400" dirty="0">
              <a:solidFill>
                <a:schemeClr val="accent6">
                  <a:lumMod val="75000"/>
                </a:schemeClr>
              </a:solidFill>
            </a:endParaRPr>
          </a:p>
        </p:txBody>
      </p:sp>
      <p:sp>
        <p:nvSpPr>
          <p:cNvPr id="9" name="Rounded Rectangle 8"/>
          <p:cNvSpPr/>
          <p:nvPr/>
        </p:nvSpPr>
        <p:spPr>
          <a:xfrm>
            <a:off x="5577840" y="5271655"/>
            <a:ext cx="191194" cy="389312"/>
          </a:xfrm>
          <a:prstGeom prst="roundRect">
            <a:avLst/>
          </a:prstGeom>
          <a:no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 name="Straight Arrow Connector 9"/>
          <p:cNvCxnSpPr/>
          <p:nvPr/>
        </p:nvCxnSpPr>
        <p:spPr>
          <a:xfrm>
            <a:off x="5769034" y="5623559"/>
            <a:ext cx="490450" cy="37408"/>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6225059" y="5462052"/>
            <a:ext cx="1066318" cy="307777"/>
          </a:xfrm>
          <a:prstGeom prst="rect">
            <a:avLst/>
          </a:prstGeom>
          <a:noFill/>
        </p:spPr>
        <p:txBody>
          <a:bodyPr wrap="none" rtlCol="0">
            <a:spAutoFit/>
          </a:bodyPr>
          <a:lstStyle/>
          <a:p>
            <a:r>
              <a:rPr lang="en-US" sz="1400" dirty="0" smtClean="0">
                <a:solidFill>
                  <a:schemeClr val="accent6">
                    <a:lumMod val="75000"/>
                  </a:schemeClr>
                </a:solidFill>
              </a:rPr>
              <a:t>conjunction</a:t>
            </a:r>
            <a:endParaRPr lang="en-US" sz="1400" dirty="0">
              <a:solidFill>
                <a:schemeClr val="accent6">
                  <a:lumMod val="75000"/>
                </a:schemeClr>
              </a:solidFill>
            </a:endParaRPr>
          </a:p>
        </p:txBody>
      </p:sp>
      <p:sp>
        <p:nvSpPr>
          <p:cNvPr id="13" name="TextBox 12"/>
          <p:cNvSpPr txBox="1"/>
          <p:nvPr/>
        </p:nvSpPr>
        <p:spPr>
          <a:xfrm>
            <a:off x="6172200" y="6417911"/>
            <a:ext cx="1066318" cy="307777"/>
          </a:xfrm>
          <a:prstGeom prst="rect">
            <a:avLst/>
          </a:prstGeom>
          <a:noFill/>
        </p:spPr>
        <p:txBody>
          <a:bodyPr wrap="none" rtlCol="0">
            <a:spAutoFit/>
          </a:bodyPr>
          <a:lstStyle/>
          <a:p>
            <a:r>
              <a:rPr lang="en-US" sz="1400" dirty="0" smtClean="0">
                <a:solidFill>
                  <a:schemeClr val="accent6">
                    <a:lumMod val="75000"/>
                  </a:schemeClr>
                </a:solidFill>
              </a:rPr>
              <a:t>conjunction</a:t>
            </a:r>
            <a:endParaRPr lang="en-US" sz="1400" dirty="0">
              <a:solidFill>
                <a:schemeClr val="accent6">
                  <a:lumMod val="75000"/>
                </a:schemeClr>
              </a:solidFill>
            </a:endParaRPr>
          </a:p>
        </p:txBody>
      </p:sp>
      <p:sp>
        <p:nvSpPr>
          <p:cNvPr id="14" name="Rounded Rectangle 13"/>
          <p:cNvSpPr/>
          <p:nvPr/>
        </p:nvSpPr>
        <p:spPr>
          <a:xfrm>
            <a:off x="6342611" y="5961405"/>
            <a:ext cx="432262" cy="389312"/>
          </a:xfrm>
          <a:prstGeom prst="roundRect">
            <a:avLst/>
          </a:prstGeom>
          <a:no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flipH="1">
            <a:off x="6458989" y="6343099"/>
            <a:ext cx="55177" cy="183674"/>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36421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68433"/>
          </a:xfrm>
        </p:spPr>
        <p:txBody>
          <a:bodyPr/>
          <a:lstStyle/>
          <a:p>
            <a:r>
              <a:rPr lang="en-US" dirty="0" smtClean="0"/>
              <a:t>Grammatical Hierarchy</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534254" y="2286000"/>
            <a:ext cx="5275892" cy="3581400"/>
          </a:xfrm>
        </p:spPr>
      </p:pic>
    </p:spTree>
    <p:extLst>
      <p:ext uri="{BB962C8B-B14F-4D97-AF65-F5344CB8AC3E}">
        <p14:creationId xmlns:p14="http://schemas.microsoft.com/office/powerpoint/2010/main" val="24114206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685800"/>
          </a:xfrm>
        </p:spPr>
        <p:txBody>
          <a:bodyPr>
            <a:normAutofit fontScale="90000"/>
          </a:bodyPr>
          <a:lstStyle/>
          <a:p>
            <a:r>
              <a:rPr lang="en-US" dirty="0" smtClean="0"/>
              <a:t>Phrases &amp; Clauses</a:t>
            </a:r>
            <a:endParaRPr lang="en-US" dirty="0"/>
          </a:p>
        </p:txBody>
      </p:sp>
      <p:sp>
        <p:nvSpPr>
          <p:cNvPr id="3" name="Content Placeholder 2"/>
          <p:cNvSpPr>
            <a:spLocks noGrp="1"/>
          </p:cNvSpPr>
          <p:nvPr>
            <p:ph idx="1"/>
          </p:nvPr>
        </p:nvSpPr>
        <p:spPr>
          <a:xfrm>
            <a:off x="1371599" y="1371600"/>
            <a:ext cx="10232967" cy="4389119"/>
          </a:xfrm>
        </p:spPr>
        <p:txBody>
          <a:bodyPr>
            <a:normAutofit lnSpcReduction="10000"/>
          </a:bodyPr>
          <a:lstStyle/>
          <a:p>
            <a:r>
              <a:rPr lang="en-US" dirty="0" smtClean="0"/>
              <a:t>What is a phrase?</a:t>
            </a:r>
          </a:p>
          <a:p>
            <a:pPr lvl="1"/>
            <a:r>
              <a:rPr lang="en-US" dirty="0"/>
              <a:t>a</a:t>
            </a:r>
            <a:r>
              <a:rPr lang="en-US" dirty="0" smtClean="0"/>
              <a:t> grammatical unit consisting of at least two words</a:t>
            </a:r>
          </a:p>
          <a:p>
            <a:pPr lvl="1"/>
            <a:r>
              <a:rPr lang="en-US" dirty="0" smtClean="0"/>
              <a:t>does NOT contain a subject + predicate and CANNOT stand alone</a:t>
            </a:r>
          </a:p>
          <a:p>
            <a:pPr lvl="1"/>
            <a:r>
              <a:rPr lang="en-US" dirty="0"/>
              <a:t>can work as a </a:t>
            </a:r>
            <a:r>
              <a:rPr lang="en-US" dirty="0">
                <a:solidFill>
                  <a:srgbClr val="0070C0"/>
                </a:solidFill>
              </a:rPr>
              <a:t>noun, adjective, or </a:t>
            </a:r>
            <a:r>
              <a:rPr lang="en-US" dirty="0" smtClean="0">
                <a:solidFill>
                  <a:srgbClr val="0070C0"/>
                </a:solidFill>
              </a:rPr>
              <a:t>adverb</a:t>
            </a:r>
          </a:p>
          <a:p>
            <a:pPr lvl="1"/>
            <a:r>
              <a:rPr lang="en-US" dirty="0" smtClean="0"/>
              <a:t>Example: </a:t>
            </a:r>
            <a:r>
              <a:rPr lang="en-US" dirty="0"/>
              <a:t>I stopped </a:t>
            </a:r>
            <a:r>
              <a:rPr lang="en-US" dirty="0">
                <a:solidFill>
                  <a:srgbClr val="0070C0"/>
                </a:solidFill>
              </a:rPr>
              <a:t>believing in Santa </a:t>
            </a:r>
            <a:r>
              <a:rPr lang="en-US" dirty="0" smtClean="0">
                <a:solidFill>
                  <a:srgbClr val="0070C0"/>
                </a:solidFill>
              </a:rPr>
              <a:t>Claus </a:t>
            </a:r>
            <a:r>
              <a:rPr lang="en-US" dirty="0" smtClean="0">
                <a:solidFill>
                  <a:schemeClr val="accent6">
                    <a:lumMod val="75000"/>
                  </a:schemeClr>
                </a:solidFill>
              </a:rPr>
              <a:t>(noun) </a:t>
            </a:r>
            <a:r>
              <a:rPr lang="en-US" dirty="0"/>
              <a:t>when </a:t>
            </a:r>
            <a:r>
              <a:rPr lang="en-US" dirty="0">
                <a:solidFill>
                  <a:schemeClr val="tx1"/>
                </a:solidFill>
              </a:rPr>
              <a:t>my </a:t>
            </a:r>
            <a:r>
              <a:rPr lang="en-US" dirty="0" smtClean="0">
                <a:solidFill>
                  <a:schemeClr val="tx1"/>
                </a:solidFill>
              </a:rPr>
              <a:t>mother</a:t>
            </a:r>
            <a:r>
              <a:rPr lang="en-US" dirty="0">
                <a:solidFill>
                  <a:schemeClr val="tx1"/>
                </a:solidFill>
              </a:rPr>
              <a:t> </a:t>
            </a:r>
            <a:r>
              <a:rPr lang="en-US" dirty="0" smtClean="0"/>
              <a:t>took </a:t>
            </a:r>
            <a:r>
              <a:rPr lang="en-US" dirty="0"/>
              <a:t>me to see him </a:t>
            </a:r>
            <a:r>
              <a:rPr lang="en-US" dirty="0">
                <a:solidFill>
                  <a:srgbClr val="0070C0"/>
                </a:solidFill>
              </a:rPr>
              <a:t>in a department </a:t>
            </a:r>
            <a:r>
              <a:rPr lang="en-US" dirty="0" smtClean="0">
                <a:solidFill>
                  <a:srgbClr val="0070C0"/>
                </a:solidFill>
              </a:rPr>
              <a:t>store</a:t>
            </a:r>
            <a:r>
              <a:rPr lang="en-US" dirty="0">
                <a:solidFill>
                  <a:srgbClr val="FF0000"/>
                </a:solidFill>
              </a:rPr>
              <a:t> </a:t>
            </a:r>
            <a:r>
              <a:rPr lang="en-US" dirty="0" smtClean="0">
                <a:solidFill>
                  <a:schemeClr val="accent6">
                    <a:lumMod val="75000"/>
                  </a:schemeClr>
                </a:solidFill>
              </a:rPr>
              <a:t>(adverb) </a:t>
            </a:r>
            <a:r>
              <a:rPr lang="en-US" dirty="0"/>
              <a:t>and he asked for </a:t>
            </a:r>
            <a:r>
              <a:rPr lang="en-US" dirty="0">
                <a:solidFill>
                  <a:schemeClr val="tx1"/>
                </a:solidFill>
              </a:rPr>
              <a:t>my </a:t>
            </a:r>
            <a:r>
              <a:rPr lang="en-US" dirty="0" smtClean="0">
                <a:solidFill>
                  <a:schemeClr val="tx1"/>
                </a:solidFill>
              </a:rPr>
              <a:t>autograph.</a:t>
            </a:r>
          </a:p>
          <a:p>
            <a:r>
              <a:rPr lang="en-US" dirty="0" smtClean="0"/>
              <a:t>What is a clause?</a:t>
            </a:r>
          </a:p>
          <a:p>
            <a:pPr lvl="1"/>
            <a:r>
              <a:rPr lang="en-US" dirty="0" smtClean="0"/>
              <a:t>a grammatical unit that contains a subject + predicate</a:t>
            </a:r>
          </a:p>
          <a:p>
            <a:pPr lvl="1"/>
            <a:r>
              <a:rPr lang="en-US" dirty="0" smtClean="0"/>
              <a:t>whether it can stand alone depends on if it is an INDEPENDENT or DEPENDENT clause (more on this later)</a:t>
            </a:r>
          </a:p>
          <a:p>
            <a:pPr lvl="1"/>
            <a:r>
              <a:rPr lang="en-US" dirty="0" smtClean="0"/>
              <a:t>Independent clauses are also known as SIMPLE SENTENCES</a:t>
            </a:r>
          </a:p>
          <a:p>
            <a:pPr lvl="1"/>
            <a:r>
              <a:rPr lang="en-US" dirty="0" smtClean="0"/>
              <a:t>clauses can work as a noun, adjective, or adverb</a:t>
            </a:r>
          </a:p>
          <a:p>
            <a:pPr marL="530352" lvl="1" indent="0">
              <a:buNone/>
            </a:pPr>
            <a:endParaRPr lang="en-US" dirty="0" smtClean="0"/>
          </a:p>
          <a:p>
            <a:pPr lvl="1"/>
            <a:endParaRPr lang="en-US" dirty="0" smtClean="0"/>
          </a:p>
        </p:txBody>
      </p:sp>
    </p:spTree>
    <p:extLst>
      <p:ext uri="{BB962C8B-B14F-4D97-AF65-F5344CB8AC3E}">
        <p14:creationId xmlns:p14="http://schemas.microsoft.com/office/powerpoint/2010/main" val="3006319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26869"/>
          </a:xfrm>
        </p:spPr>
        <p:txBody>
          <a:bodyPr/>
          <a:lstStyle/>
          <a:p>
            <a:r>
              <a:rPr lang="en-US" dirty="0" smtClean="0"/>
              <a:t>Independent vs Dependent Clauses</a:t>
            </a:r>
            <a:endParaRPr lang="en-US" dirty="0"/>
          </a:p>
        </p:txBody>
      </p:sp>
      <p:sp>
        <p:nvSpPr>
          <p:cNvPr id="3" name="Content Placeholder 2"/>
          <p:cNvSpPr>
            <a:spLocks noGrp="1"/>
          </p:cNvSpPr>
          <p:nvPr>
            <p:ph idx="1"/>
          </p:nvPr>
        </p:nvSpPr>
        <p:spPr>
          <a:xfrm>
            <a:off x="1371600" y="1612669"/>
            <a:ext cx="9601200" cy="4254731"/>
          </a:xfrm>
        </p:spPr>
        <p:txBody>
          <a:bodyPr>
            <a:normAutofit fontScale="85000" lnSpcReduction="20000"/>
          </a:bodyPr>
          <a:lstStyle/>
          <a:p>
            <a:pPr marL="212598" indent="-285750">
              <a:buFont typeface="Wingdings" panose="05000000000000000000" pitchFamily="2" charset="2"/>
              <a:buChar char="§"/>
            </a:pPr>
            <a:r>
              <a:rPr lang="en-US" sz="1800" i="1" dirty="0" smtClean="0">
                <a:solidFill>
                  <a:srgbClr val="00B050"/>
                </a:solidFill>
              </a:rPr>
              <a:t>Independent Clause </a:t>
            </a:r>
            <a:r>
              <a:rPr lang="en-US" sz="1800" i="1" dirty="0" smtClean="0">
                <a:solidFill>
                  <a:schemeClr val="tx1"/>
                </a:solidFill>
              </a:rPr>
              <a:t>(aka Simple Sentence) </a:t>
            </a:r>
          </a:p>
          <a:p>
            <a:pPr marL="742950" lvl="1" indent="-285750">
              <a:buFont typeface="Wingdings" panose="05000000000000000000" pitchFamily="2" charset="2"/>
              <a:buChar char="§"/>
            </a:pPr>
            <a:r>
              <a:rPr lang="en-US" sz="1800" dirty="0" smtClean="0">
                <a:solidFill>
                  <a:schemeClr val="tx1"/>
                </a:solidFill>
              </a:rPr>
              <a:t>Subject + Predicate = Complete Idea</a:t>
            </a:r>
          </a:p>
          <a:p>
            <a:pPr marL="742950" lvl="1" indent="-285750">
              <a:buFont typeface="Wingdings" panose="05000000000000000000" pitchFamily="2" charset="2"/>
              <a:buChar char="§"/>
            </a:pPr>
            <a:r>
              <a:rPr lang="en-US" sz="1800" i="1" dirty="0" smtClean="0">
                <a:solidFill>
                  <a:schemeClr val="tx1"/>
                </a:solidFill>
              </a:rPr>
              <a:t>CAN stand alone as a sentence</a:t>
            </a:r>
          </a:p>
          <a:p>
            <a:pPr marL="212598" indent="-285750">
              <a:buFont typeface="Wingdings" panose="05000000000000000000" pitchFamily="2" charset="2"/>
              <a:buChar char="§"/>
            </a:pPr>
            <a:r>
              <a:rPr lang="en-US" sz="1800" i="1" dirty="0" smtClean="0">
                <a:solidFill>
                  <a:srgbClr val="7030A0"/>
                </a:solidFill>
              </a:rPr>
              <a:t>Dependent Clause</a:t>
            </a:r>
          </a:p>
          <a:p>
            <a:pPr marL="742950" lvl="1" indent="-285750">
              <a:buFont typeface="Wingdings" panose="05000000000000000000" pitchFamily="2" charset="2"/>
              <a:buChar char="§"/>
            </a:pPr>
            <a:r>
              <a:rPr lang="en-US" sz="1800" dirty="0" smtClean="0">
                <a:solidFill>
                  <a:schemeClr val="tx1"/>
                </a:solidFill>
              </a:rPr>
              <a:t>Subject + Predicate =/= Complete Ideal</a:t>
            </a:r>
          </a:p>
          <a:p>
            <a:pPr marL="742950" lvl="1" indent="-285750">
              <a:buFont typeface="Wingdings" panose="05000000000000000000" pitchFamily="2" charset="2"/>
              <a:buChar char="§"/>
            </a:pPr>
            <a:r>
              <a:rPr lang="en-US" sz="1800" i="1" dirty="0" smtClean="0">
                <a:solidFill>
                  <a:schemeClr val="tx1"/>
                </a:solidFill>
              </a:rPr>
              <a:t>CANNOT stand alone and MUST be attached to an independent clause</a:t>
            </a:r>
          </a:p>
          <a:p>
            <a:pPr marL="742950" lvl="1" indent="-285750">
              <a:buFont typeface="Wingdings" panose="05000000000000000000" pitchFamily="2" charset="2"/>
              <a:buChar char="§"/>
            </a:pPr>
            <a:r>
              <a:rPr lang="en-US" sz="1800" dirty="0" smtClean="0">
                <a:solidFill>
                  <a:schemeClr val="tx1"/>
                </a:solidFill>
              </a:rPr>
              <a:t>Usually attached to a </a:t>
            </a:r>
            <a:r>
              <a:rPr lang="en-US" sz="1800" dirty="0" smtClean="0">
                <a:solidFill>
                  <a:srgbClr val="FF0000"/>
                </a:solidFill>
              </a:rPr>
              <a:t>dependent word </a:t>
            </a:r>
            <a:r>
              <a:rPr lang="en-US" sz="1800" dirty="0" smtClean="0">
                <a:solidFill>
                  <a:schemeClr val="tx1"/>
                </a:solidFill>
              </a:rPr>
              <a:t>which is </a:t>
            </a:r>
            <a:r>
              <a:rPr lang="en-US" sz="1800" u="sng" dirty="0" smtClean="0">
                <a:solidFill>
                  <a:schemeClr val="tx1"/>
                </a:solidFill>
              </a:rPr>
              <a:t>usually</a:t>
            </a:r>
            <a:r>
              <a:rPr lang="en-US" sz="1800" dirty="0" smtClean="0">
                <a:solidFill>
                  <a:schemeClr val="tx1"/>
                </a:solidFill>
              </a:rPr>
              <a:t> a subordinating conjunction </a:t>
            </a:r>
          </a:p>
          <a:p>
            <a:pPr marL="742950" lvl="1" indent="-285750">
              <a:buFont typeface="Wingdings" panose="05000000000000000000" pitchFamily="2" charset="2"/>
              <a:buChar char="§"/>
            </a:pPr>
            <a:r>
              <a:rPr lang="en-US" sz="1800" dirty="0">
                <a:solidFill>
                  <a:schemeClr val="tx1"/>
                </a:solidFill>
              </a:rPr>
              <a:t>Can act as a </a:t>
            </a:r>
            <a:r>
              <a:rPr lang="en-US" sz="1800" dirty="0">
                <a:solidFill>
                  <a:srgbClr val="0070C0"/>
                </a:solidFill>
              </a:rPr>
              <a:t>noun, adjective, or </a:t>
            </a:r>
            <a:r>
              <a:rPr lang="en-US" sz="1800" dirty="0" smtClean="0">
                <a:solidFill>
                  <a:srgbClr val="0070C0"/>
                </a:solidFill>
              </a:rPr>
              <a:t>adverb</a:t>
            </a:r>
            <a:endParaRPr lang="en-US" sz="1800" dirty="0">
              <a:solidFill>
                <a:srgbClr val="0070C0"/>
              </a:solidFill>
            </a:endParaRPr>
          </a:p>
          <a:p>
            <a:pPr marL="212598" indent="-285750">
              <a:buFont typeface="Wingdings" panose="05000000000000000000" pitchFamily="2" charset="2"/>
              <a:buChar char="§"/>
            </a:pPr>
            <a:r>
              <a:rPr lang="en-US" sz="1800" dirty="0" smtClean="0">
                <a:solidFill>
                  <a:schemeClr val="tx1"/>
                </a:solidFill>
              </a:rPr>
              <a:t>Examples</a:t>
            </a:r>
            <a:endParaRPr lang="en-US" sz="1800" dirty="0">
              <a:solidFill>
                <a:srgbClr val="00B050"/>
              </a:solidFill>
            </a:endParaRPr>
          </a:p>
          <a:p>
            <a:pPr marL="742950" lvl="1" indent="-285750">
              <a:buFont typeface="Wingdings" panose="05000000000000000000" pitchFamily="2" charset="2"/>
              <a:buChar char="§"/>
            </a:pPr>
            <a:r>
              <a:rPr lang="en-US" sz="1800" i="1" dirty="0" smtClean="0">
                <a:solidFill>
                  <a:srgbClr val="00B050"/>
                </a:solidFill>
              </a:rPr>
              <a:t>Tara </a:t>
            </a:r>
            <a:r>
              <a:rPr lang="en-US" sz="1800" i="1" dirty="0">
                <a:solidFill>
                  <a:srgbClr val="00B050"/>
                </a:solidFill>
              </a:rPr>
              <a:t>ate a cheese roll </a:t>
            </a:r>
            <a:r>
              <a:rPr lang="en-US" sz="1800" i="1" dirty="0">
                <a:solidFill>
                  <a:srgbClr val="FF0000"/>
                </a:solidFill>
              </a:rPr>
              <a:t>after</a:t>
            </a:r>
            <a:r>
              <a:rPr lang="en-US" sz="1800" i="1" dirty="0"/>
              <a:t> </a:t>
            </a:r>
            <a:r>
              <a:rPr lang="en-US" sz="1800" i="1" dirty="0">
                <a:solidFill>
                  <a:srgbClr val="7030A0"/>
                </a:solidFill>
              </a:rPr>
              <a:t>she watched the news.</a:t>
            </a:r>
          </a:p>
          <a:p>
            <a:pPr marL="742950" lvl="1" indent="-285750">
              <a:buFont typeface="Wingdings" panose="05000000000000000000" pitchFamily="2" charset="2"/>
              <a:buChar char="§"/>
            </a:pPr>
            <a:r>
              <a:rPr lang="en-US" sz="1800" i="1" dirty="0">
                <a:solidFill>
                  <a:srgbClr val="FF0000"/>
                </a:solidFill>
              </a:rPr>
              <a:t>Even</a:t>
            </a:r>
            <a:r>
              <a:rPr lang="en-US" sz="1800" i="1" dirty="0"/>
              <a:t> </a:t>
            </a:r>
            <a:r>
              <a:rPr lang="en-US" sz="1800" i="1" dirty="0">
                <a:solidFill>
                  <a:srgbClr val="7030A0"/>
                </a:solidFill>
              </a:rPr>
              <a:t>though his mother was a driving instructor</a:t>
            </a:r>
            <a:r>
              <a:rPr lang="en-US" sz="1800" i="1" dirty="0"/>
              <a:t>, </a:t>
            </a:r>
            <a:r>
              <a:rPr lang="en-US" sz="1800" i="1" dirty="0">
                <a:solidFill>
                  <a:srgbClr val="00B050"/>
                </a:solidFill>
              </a:rPr>
              <a:t>my cousin failed his driving test six times</a:t>
            </a:r>
            <a:r>
              <a:rPr lang="en-US" sz="1800" i="1" dirty="0"/>
              <a:t>.</a:t>
            </a:r>
          </a:p>
          <a:p>
            <a:pPr marL="742950" lvl="1" indent="-285750">
              <a:buFont typeface="Wingdings" panose="05000000000000000000" pitchFamily="2" charset="2"/>
              <a:buChar char="§"/>
            </a:pPr>
            <a:r>
              <a:rPr lang="en-US" sz="1800" i="1" dirty="0">
                <a:solidFill>
                  <a:srgbClr val="00B050"/>
                </a:solidFill>
              </a:rPr>
              <a:t>A computer once beat me at chess </a:t>
            </a:r>
            <a:r>
              <a:rPr lang="en-US" sz="1800" i="1" dirty="0">
                <a:solidFill>
                  <a:srgbClr val="FF0000"/>
                </a:solidFill>
              </a:rPr>
              <a:t>but</a:t>
            </a:r>
            <a:r>
              <a:rPr lang="en-US" sz="1800" i="1" dirty="0"/>
              <a:t> </a:t>
            </a:r>
            <a:r>
              <a:rPr lang="en-US" sz="1800" i="1" dirty="0">
                <a:solidFill>
                  <a:srgbClr val="7030A0"/>
                </a:solidFill>
              </a:rPr>
              <a:t>was no match for me at kick boxing</a:t>
            </a:r>
            <a:r>
              <a:rPr lang="en-US" sz="1800" i="1" dirty="0"/>
              <a:t>. </a:t>
            </a:r>
          </a:p>
          <a:p>
            <a:pPr marL="742950" lvl="1" indent="-285750">
              <a:buFont typeface="Wingdings" panose="05000000000000000000" pitchFamily="2" charset="2"/>
              <a:buChar char="§"/>
            </a:pPr>
            <a:r>
              <a:rPr lang="en-US" sz="1800" i="1" dirty="0">
                <a:solidFill>
                  <a:srgbClr val="00B050"/>
                </a:solidFill>
              </a:rPr>
              <a:t>I cannot remember </a:t>
            </a:r>
            <a:r>
              <a:rPr lang="en-US" sz="1800" i="1" dirty="0">
                <a:solidFill>
                  <a:srgbClr val="0070C0"/>
                </a:solidFill>
              </a:rPr>
              <a:t>what I said last </a:t>
            </a:r>
            <a:r>
              <a:rPr lang="en-US" sz="1800" i="1" dirty="0" smtClean="0">
                <a:solidFill>
                  <a:srgbClr val="0070C0"/>
                </a:solidFill>
              </a:rPr>
              <a:t>night </a:t>
            </a:r>
            <a:r>
              <a:rPr lang="en-US" sz="1800" i="1" dirty="0" smtClean="0">
                <a:solidFill>
                  <a:schemeClr val="accent6">
                    <a:lumMod val="75000"/>
                  </a:schemeClr>
                </a:solidFill>
              </a:rPr>
              <a:t>(noun)</a:t>
            </a:r>
            <a:r>
              <a:rPr lang="en-US" sz="1800" i="1" dirty="0" smtClean="0"/>
              <a:t>.</a:t>
            </a:r>
            <a:endParaRPr lang="en-US" sz="1800" i="1" dirty="0"/>
          </a:p>
          <a:p>
            <a:pPr marL="742950" lvl="1" indent="-285750">
              <a:buFont typeface="Wingdings" panose="05000000000000000000" pitchFamily="2" charset="2"/>
              <a:buChar char="§"/>
            </a:pPr>
            <a:r>
              <a:rPr lang="en-US" sz="1800" i="1" dirty="0">
                <a:solidFill>
                  <a:srgbClr val="00B050"/>
                </a:solidFill>
              </a:rPr>
              <a:t>My dog</a:t>
            </a:r>
            <a:r>
              <a:rPr lang="en-US" sz="1800" i="1" dirty="0"/>
              <a:t>, </a:t>
            </a:r>
            <a:r>
              <a:rPr lang="en-US" sz="1800" i="1" dirty="0">
                <a:solidFill>
                  <a:srgbClr val="0070C0"/>
                </a:solidFill>
              </a:rPr>
              <a:t>who usually refuses to go near the </a:t>
            </a:r>
            <a:r>
              <a:rPr lang="en-US" sz="1800" i="1" dirty="0" smtClean="0">
                <a:solidFill>
                  <a:srgbClr val="0070C0"/>
                </a:solidFill>
              </a:rPr>
              <a:t>water </a:t>
            </a:r>
            <a:r>
              <a:rPr lang="en-US" sz="1800" i="1" dirty="0" smtClean="0">
                <a:solidFill>
                  <a:schemeClr val="accent6">
                    <a:lumMod val="75000"/>
                  </a:schemeClr>
                </a:solidFill>
              </a:rPr>
              <a:t>(adjective)</a:t>
            </a:r>
            <a:r>
              <a:rPr lang="en-US" sz="1800" i="1" dirty="0" smtClean="0"/>
              <a:t>, </a:t>
            </a:r>
            <a:r>
              <a:rPr lang="en-US" sz="1800" i="1" dirty="0">
                <a:solidFill>
                  <a:srgbClr val="00B050"/>
                </a:solidFill>
              </a:rPr>
              <a:t>dived in the canal to chase a squirrel.</a:t>
            </a:r>
          </a:p>
          <a:p>
            <a:pPr marL="742950" lvl="1" indent="-285750">
              <a:buFont typeface="Wingdings" panose="05000000000000000000" pitchFamily="2" charset="2"/>
              <a:buChar char="§"/>
            </a:pPr>
            <a:r>
              <a:rPr lang="en-US" sz="1800" i="1" dirty="0">
                <a:solidFill>
                  <a:srgbClr val="00B050"/>
                </a:solidFill>
              </a:rPr>
              <a:t>He lost his double chin </a:t>
            </a:r>
            <a:r>
              <a:rPr lang="en-US" sz="1800" i="1" dirty="0">
                <a:solidFill>
                  <a:srgbClr val="FF0000"/>
                </a:solidFill>
              </a:rPr>
              <a:t>after</a:t>
            </a:r>
            <a:r>
              <a:rPr lang="en-US" sz="1800" i="1" dirty="0">
                <a:solidFill>
                  <a:srgbClr val="0070C0"/>
                </a:solidFill>
              </a:rPr>
              <a:t> he gave up </a:t>
            </a:r>
            <a:r>
              <a:rPr lang="en-US" sz="1800" i="1" dirty="0" smtClean="0">
                <a:solidFill>
                  <a:srgbClr val="0070C0"/>
                </a:solidFill>
              </a:rPr>
              <a:t>beer </a:t>
            </a:r>
            <a:r>
              <a:rPr lang="en-US" sz="1800" dirty="0">
                <a:solidFill>
                  <a:schemeClr val="accent6">
                    <a:lumMod val="75000"/>
                  </a:schemeClr>
                </a:solidFill>
              </a:rPr>
              <a:t>(</a:t>
            </a:r>
            <a:r>
              <a:rPr lang="en-US" sz="1800" dirty="0" smtClean="0">
                <a:solidFill>
                  <a:schemeClr val="accent6">
                    <a:lumMod val="75000"/>
                  </a:schemeClr>
                </a:solidFill>
              </a:rPr>
              <a:t>adverb)</a:t>
            </a:r>
            <a:r>
              <a:rPr lang="en-US" sz="1800" i="1" dirty="0" smtClean="0"/>
              <a:t>.</a:t>
            </a:r>
            <a:endParaRPr lang="en-US" sz="1800" i="1" dirty="0"/>
          </a:p>
        </p:txBody>
      </p:sp>
      <p:sp>
        <p:nvSpPr>
          <p:cNvPr id="5" name="Rounded Rectangle 4"/>
          <p:cNvSpPr/>
          <p:nvPr/>
        </p:nvSpPr>
        <p:spPr>
          <a:xfrm>
            <a:off x="2859578" y="5072841"/>
            <a:ext cx="3333403" cy="249382"/>
          </a:xfrm>
          <a:prstGeom prst="roundRect">
            <a:avLst/>
          </a:prstGeom>
          <a:no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5"/>
          <p:cNvSpPr/>
          <p:nvPr/>
        </p:nvSpPr>
        <p:spPr>
          <a:xfrm>
            <a:off x="4067694" y="5345429"/>
            <a:ext cx="1762298" cy="249382"/>
          </a:xfrm>
          <a:prstGeom prst="roundRect">
            <a:avLst/>
          </a:prstGeom>
          <a:no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3754581" y="4823458"/>
            <a:ext cx="1762298" cy="249382"/>
          </a:xfrm>
          <a:prstGeom prst="roundRect">
            <a:avLst/>
          </a:prstGeom>
          <a:no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48278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926869"/>
          </a:xfrm>
        </p:spPr>
        <p:txBody>
          <a:bodyPr/>
          <a:lstStyle/>
          <a:p>
            <a:r>
              <a:rPr lang="en-US" dirty="0" smtClean="0"/>
              <a:t>Complex Sentences</a:t>
            </a:r>
            <a:endParaRPr lang="en-US" dirty="0"/>
          </a:p>
        </p:txBody>
      </p:sp>
      <p:sp>
        <p:nvSpPr>
          <p:cNvPr id="3" name="Content Placeholder 2"/>
          <p:cNvSpPr>
            <a:spLocks noGrp="1"/>
          </p:cNvSpPr>
          <p:nvPr>
            <p:ph idx="1"/>
          </p:nvPr>
        </p:nvSpPr>
        <p:spPr>
          <a:xfrm>
            <a:off x="1371600" y="1463040"/>
            <a:ext cx="9601200" cy="4404360"/>
          </a:xfrm>
        </p:spPr>
        <p:txBody>
          <a:bodyPr>
            <a:normAutofit/>
          </a:bodyPr>
          <a:lstStyle/>
          <a:p>
            <a:r>
              <a:rPr lang="en-US" dirty="0" smtClean="0">
                <a:solidFill>
                  <a:srgbClr val="00B050"/>
                </a:solidFill>
              </a:rPr>
              <a:t>independent clause </a:t>
            </a:r>
            <a:r>
              <a:rPr lang="en-US" dirty="0" smtClean="0"/>
              <a:t>+ </a:t>
            </a:r>
            <a:r>
              <a:rPr lang="en-US" dirty="0" smtClean="0">
                <a:solidFill>
                  <a:srgbClr val="7030A0"/>
                </a:solidFill>
              </a:rPr>
              <a:t>dependent clause(s)</a:t>
            </a:r>
          </a:p>
          <a:p>
            <a:r>
              <a:rPr lang="en-US" dirty="0" smtClean="0"/>
              <a:t>Examples: </a:t>
            </a:r>
          </a:p>
          <a:p>
            <a:pPr lvl="1"/>
            <a:r>
              <a:rPr lang="en-US" dirty="0">
                <a:solidFill>
                  <a:srgbClr val="7030A0"/>
                </a:solidFill>
              </a:rPr>
              <a:t>Keeping her speech short</a:t>
            </a:r>
            <a:r>
              <a:rPr lang="en-US" dirty="0"/>
              <a:t>, </a:t>
            </a:r>
            <a:r>
              <a:rPr lang="en-US" dirty="0">
                <a:solidFill>
                  <a:srgbClr val="00B050"/>
                </a:solidFill>
              </a:rPr>
              <a:t>the Mayor promised to improve roadways and bridges </a:t>
            </a:r>
            <a:r>
              <a:rPr lang="en-US" dirty="0">
                <a:solidFill>
                  <a:srgbClr val="FF0000"/>
                </a:solidFill>
              </a:rPr>
              <a:t>because</a:t>
            </a:r>
            <a:r>
              <a:rPr lang="en-US" dirty="0">
                <a:solidFill>
                  <a:srgbClr val="00B050"/>
                </a:solidFill>
              </a:rPr>
              <a:t> </a:t>
            </a:r>
            <a:r>
              <a:rPr lang="en-US" dirty="0">
                <a:solidFill>
                  <a:srgbClr val="7030A0"/>
                </a:solidFill>
              </a:rPr>
              <a:t>she wanted to appeal t</a:t>
            </a:r>
            <a:r>
              <a:rPr lang="en-US" dirty="0" smtClean="0">
                <a:solidFill>
                  <a:srgbClr val="7030A0"/>
                </a:solidFill>
              </a:rPr>
              <a:t>o </a:t>
            </a:r>
            <a:r>
              <a:rPr lang="en-US" dirty="0">
                <a:solidFill>
                  <a:srgbClr val="7030A0"/>
                </a:solidFill>
              </a:rPr>
              <a:t>as many of her voters as </a:t>
            </a:r>
            <a:r>
              <a:rPr lang="en-US" dirty="0" smtClean="0">
                <a:solidFill>
                  <a:srgbClr val="7030A0"/>
                </a:solidFill>
              </a:rPr>
              <a:t>possible</a:t>
            </a:r>
          </a:p>
          <a:p>
            <a:pPr lvl="1"/>
            <a:r>
              <a:rPr lang="en-US" dirty="0">
                <a:solidFill>
                  <a:srgbClr val="7030A0"/>
                </a:solidFill>
              </a:rPr>
              <a:t>No matter how many heavy objects the researchers put on top of its tank</a:t>
            </a:r>
            <a:r>
              <a:rPr lang="en-US" dirty="0"/>
              <a:t>, </a:t>
            </a:r>
            <a:r>
              <a:rPr lang="en-US" dirty="0">
                <a:solidFill>
                  <a:srgbClr val="00B050"/>
                </a:solidFill>
              </a:rPr>
              <a:t>the octopus kept </a:t>
            </a:r>
            <a:r>
              <a:rPr lang="en-US" dirty="0" smtClean="0">
                <a:solidFill>
                  <a:srgbClr val="00B050"/>
                </a:solidFill>
              </a:rPr>
              <a:t>escaping</a:t>
            </a:r>
          </a:p>
          <a:p>
            <a:pPr lvl="1"/>
            <a:r>
              <a:rPr lang="en-US" dirty="0">
                <a:solidFill>
                  <a:srgbClr val="FF0000"/>
                </a:solidFill>
              </a:rPr>
              <a:t>After</a:t>
            </a:r>
            <a:r>
              <a:rPr lang="en-US" dirty="0"/>
              <a:t> </a:t>
            </a:r>
            <a:r>
              <a:rPr lang="en-US" dirty="0">
                <a:solidFill>
                  <a:srgbClr val="7030A0"/>
                </a:solidFill>
              </a:rPr>
              <a:t>eating lunch at The Cheesecake Factory</a:t>
            </a:r>
            <a:r>
              <a:rPr lang="en-US" dirty="0"/>
              <a:t>, </a:t>
            </a:r>
            <a:r>
              <a:rPr lang="en-US" dirty="0" smtClean="0">
                <a:solidFill>
                  <a:srgbClr val="00B050"/>
                </a:solidFill>
              </a:rPr>
              <a:t>Tim </a:t>
            </a:r>
            <a:r>
              <a:rPr lang="en-US" dirty="0">
                <a:solidFill>
                  <a:srgbClr val="00B050"/>
                </a:solidFill>
              </a:rPr>
              <a:t>went to the gym to </a:t>
            </a:r>
            <a:r>
              <a:rPr lang="en-US" dirty="0" smtClean="0">
                <a:solidFill>
                  <a:srgbClr val="00B050"/>
                </a:solidFill>
              </a:rPr>
              <a:t>exercise</a:t>
            </a:r>
          </a:p>
          <a:p>
            <a:pPr lvl="1"/>
            <a:r>
              <a:rPr lang="en-US" dirty="0">
                <a:solidFill>
                  <a:srgbClr val="00B050"/>
                </a:solidFill>
              </a:rPr>
              <a:t>Opinionated women are given disadvantages in societies </a:t>
            </a:r>
            <a:r>
              <a:rPr lang="en-US" dirty="0" smtClean="0">
                <a:solidFill>
                  <a:srgbClr val="FF0000"/>
                </a:solidFill>
              </a:rPr>
              <a:t>that</a:t>
            </a:r>
            <a:r>
              <a:rPr lang="en-US" dirty="0" smtClean="0"/>
              <a:t> </a:t>
            </a:r>
            <a:r>
              <a:rPr lang="en-US" dirty="0" smtClean="0">
                <a:solidFill>
                  <a:srgbClr val="7030A0"/>
                </a:solidFill>
              </a:rPr>
              <a:t>privilege male accomplishments  </a:t>
            </a:r>
            <a:r>
              <a:rPr lang="en-US" dirty="0" smtClean="0">
                <a:solidFill>
                  <a:schemeClr val="accent6">
                    <a:lumMod val="75000"/>
                  </a:schemeClr>
                </a:solidFill>
              </a:rPr>
              <a:t>(relative clause, adjectival)</a:t>
            </a:r>
          </a:p>
          <a:p>
            <a:pPr lvl="1"/>
            <a:r>
              <a:rPr lang="en-US" dirty="0">
                <a:solidFill>
                  <a:srgbClr val="00B050"/>
                </a:solidFill>
              </a:rPr>
              <a:t>The woman </a:t>
            </a:r>
            <a:r>
              <a:rPr lang="en-US" dirty="0" smtClean="0">
                <a:solidFill>
                  <a:srgbClr val="FF0000"/>
                </a:solidFill>
              </a:rPr>
              <a:t>who</a:t>
            </a:r>
            <a:r>
              <a:rPr lang="en-US" dirty="0" smtClean="0">
                <a:solidFill>
                  <a:srgbClr val="7030A0"/>
                </a:solidFill>
              </a:rPr>
              <a:t> taught </a:t>
            </a:r>
            <a:r>
              <a:rPr lang="en-US" dirty="0">
                <a:solidFill>
                  <a:srgbClr val="7030A0"/>
                </a:solidFill>
              </a:rPr>
              <a:t>Art History 210 </a:t>
            </a:r>
            <a:r>
              <a:rPr lang="en-US" dirty="0">
                <a:solidFill>
                  <a:srgbClr val="00B050"/>
                </a:solidFill>
              </a:rPr>
              <a:t>was fired for stealing school supplies</a:t>
            </a:r>
            <a:endParaRPr lang="en-US" dirty="0" smtClean="0">
              <a:solidFill>
                <a:srgbClr val="00B050"/>
              </a:solidFill>
            </a:endParaRPr>
          </a:p>
        </p:txBody>
      </p:sp>
      <p:sp>
        <p:nvSpPr>
          <p:cNvPr id="4" name="Rounded Rectangle 3"/>
          <p:cNvSpPr/>
          <p:nvPr/>
        </p:nvSpPr>
        <p:spPr>
          <a:xfrm>
            <a:off x="8503920" y="3990110"/>
            <a:ext cx="2344189" cy="399010"/>
          </a:xfrm>
          <a:prstGeom prst="roundRect">
            <a:avLst/>
          </a:prstGeom>
          <a:no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ounded Rectangle 4"/>
          <p:cNvSpPr/>
          <p:nvPr/>
        </p:nvSpPr>
        <p:spPr>
          <a:xfrm>
            <a:off x="2213957" y="4275514"/>
            <a:ext cx="2133600" cy="399010"/>
          </a:xfrm>
          <a:prstGeom prst="roundRect">
            <a:avLst/>
          </a:prstGeom>
          <a:no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8503920" y="3990110"/>
            <a:ext cx="540327" cy="399010"/>
          </a:xfrm>
          <a:prstGeom prst="ellipse">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Arrow Connector 10"/>
          <p:cNvCxnSpPr/>
          <p:nvPr/>
        </p:nvCxnSpPr>
        <p:spPr>
          <a:xfrm>
            <a:off x="8853055" y="4275514"/>
            <a:ext cx="191192" cy="19950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8948651" y="4391091"/>
            <a:ext cx="1767215" cy="369332"/>
          </a:xfrm>
          <a:prstGeom prst="rect">
            <a:avLst/>
          </a:prstGeom>
          <a:noFill/>
        </p:spPr>
        <p:txBody>
          <a:bodyPr wrap="none" rtlCol="0">
            <a:spAutoFit/>
          </a:bodyPr>
          <a:lstStyle/>
          <a:p>
            <a:r>
              <a:rPr lang="en-US" dirty="0">
                <a:solidFill>
                  <a:srgbClr val="FF0000"/>
                </a:solidFill>
              </a:rPr>
              <a:t>r</a:t>
            </a:r>
            <a:r>
              <a:rPr lang="en-US" dirty="0" smtClean="0">
                <a:solidFill>
                  <a:srgbClr val="FF0000"/>
                </a:solidFill>
              </a:rPr>
              <a:t>elative pronoun</a:t>
            </a:r>
            <a:endParaRPr lang="en-US" dirty="0">
              <a:solidFill>
                <a:srgbClr val="FF0000"/>
              </a:solidFill>
            </a:endParaRPr>
          </a:p>
        </p:txBody>
      </p:sp>
      <p:sp>
        <p:nvSpPr>
          <p:cNvPr id="13" name="TextBox 12"/>
          <p:cNvSpPr txBox="1"/>
          <p:nvPr/>
        </p:nvSpPr>
        <p:spPr>
          <a:xfrm>
            <a:off x="4038600" y="5082432"/>
            <a:ext cx="1767215" cy="369332"/>
          </a:xfrm>
          <a:prstGeom prst="rect">
            <a:avLst/>
          </a:prstGeom>
          <a:noFill/>
        </p:spPr>
        <p:txBody>
          <a:bodyPr wrap="none" rtlCol="0">
            <a:spAutoFit/>
          </a:bodyPr>
          <a:lstStyle/>
          <a:p>
            <a:r>
              <a:rPr lang="en-US" dirty="0">
                <a:solidFill>
                  <a:srgbClr val="FF0000"/>
                </a:solidFill>
              </a:rPr>
              <a:t>r</a:t>
            </a:r>
            <a:r>
              <a:rPr lang="en-US" dirty="0" smtClean="0">
                <a:solidFill>
                  <a:srgbClr val="FF0000"/>
                </a:solidFill>
              </a:rPr>
              <a:t>elative pronoun</a:t>
            </a:r>
            <a:endParaRPr lang="en-US" dirty="0">
              <a:solidFill>
                <a:srgbClr val="FF0000"/>
              </a:solidFill>
            </a:endParaRPr>
          </a:p>
        </p:txBody>
      </p:sp>
      <p:sp>
        <p:nvSpPr>
          <p:cNvPr id="14" name="Oval 13"/>
          <p:cNvSpPr/>
          <p:nvPr/>
        </p:nvSpPr>
        <p:spPr>
          <a:xfrm>
            <a:off x="3636439" y="4666796"/>
            <a:ext cx="540327" cy="399010"/>
          </a:xfrm>
          <a:prstGeom prst="ellipse">
            <a:avLst/>
          </a:prstGeom>
          <a:noFill/>
          <a:ln w="31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5" name="Straight Arrow Connector 14"/>
          <p:cNvCxnSpPr/>
          <p:nvPr/>
        </p:nvCxnSpPr>
        <p:spPr>
          <a:xfrm>
            <a:off x="4042756" y="4959236"/>
            <a:ext cx="191192" cy="19950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6" name="Rounded Rectangle 15"/>
          <p:cNvSpPr/>
          <p:nvPr/>
        </p:nvSpPr>
        <p:spPr>
          <a:xfrm>
            <a:off x="3636439" y="4666213"/>
            <a:ext cx="2980492" cy="399010"/>
          </a:xfrm>
          <a:prstGeom prst="roundRect">
            <a:avLst/>
          </a:prstGeom>
          <a:noFill/>
          <a:ln w="9525">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Arrow Connector 16"/>
          <p:cNvCxnSpPr/>
          <p:nvPr/>
        </p:nvCxnSpPr>
        <p:spPr>
          <a:xfrm>
            <a:off x="6569066" y="5058988"/>
            <a:ext cx="191192" cy="199505"/>
          </a:xfrm>
          <a:prstGeom prst="straightConnector1">
            <a:avLst/>
          </a:prstGeom>
          <a:ln>
            <a:solidFill>
              <a:schemeClr val="accent6">
                <a:lumMod val="75000"/>
              </a:schemeClr>
            </a:solidFill>
            <a:tailEnd type="triangle"/>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713913" y="5082432"/>
            <a:ext cx="2769412" cy="369332"/>
          </a:xfrm>
          <a:prstGeom prst="rect">
            <a:avLst/>
          </a:prstGeom>
          <a:noFill/>
        </p:spPr>
        <p:txBody>
          <a:bodyPr wrap="none" rtlCol="0">
            <a:spAutoFit/>
          </a:bodyPr>
          <a:lstStyle/>
          <a:p>
            <a:r>
              <a:rPr lang="en-US" dirty="0" smtClean="0">
                <a:solidFill>
                  <a:schemeClr val="accent6">
                    <a:lumMod val="75000"/>
                  </a:schemeClr>
                </a:solidFill>
              </a:rPr>
              <a:t>(relative clause, adjectival)</a:t>
            </a:r>
            <a:endParaRPr lang="en-US" dirty="0">
              <a:solidFill>
                <a:schemeClr val="accent6">
                  <a:lumMod val="75000"/>
                </a:schemeClr>
              </a:solidFill>
            </a:endParaRPr>
          </a:p>
        </p:txBody>
      </p:sp>
    </p:spTree>
    <p:extLst>
      <p:ext uri="{BB962C8B-B14F-4D97-AF65-F5344CB8AC3E}">
        <p14:creationId xmlns:p14="http://schemas.microsoft.com/office/powerpoint/2010/main" val="3701372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68680"/>
          </a:xfrm>
        </p:spPr>
        <p:txBody>
          <a:bodyPr/>
          <a:lstStyle/>
          <a:p>
            <a:r>
              <a:rPr lang="en-US" dirty="0" smtClean="0"/>
              <a:t>Compound-Complex Sentences</a:t>
            </a:r>
            <a:endParaRPr lang="en-US" dirty="0"/>
          </a:p>
        </p:txBody>
      </p:sp>
      <p:sp>
        <p:nvSpPr>
          <p:cNvPr id="3" name="Content Placeholder 2"/>
          <p:cNvSpPr>
            <a:spLocks noGrp="1"/>
          </p:cNvSpPr>
          <p:nvPr>
            <p:ph idx="1"/>
          </p:nvPr>
        </p:nvSpPr>
        <p:spPr>
          <a:xfrm>
            <a:off x="1371600" y="1321724"/>
            <a:ext cx="9601200" cy="4545676"/>
          </a:xfrm>
        </p:spPr>
        <p:txBody>
          <a:bodyPr/>
          <a:lstStyle/>
          <a:p>
            <a:r>
              <a:rPr lang="en-US" dirty="0" smtClean="0">
                <a:solidFill>
                  <a:srgbClr val="00B050"/>
                </a:solidFill>
              </a:rPr>
              <a:t>independent clause(s) </a:t>
            </a:r>
            <a:r>
              <a:rPr lang="en-US" dirty="0"/>
              <a:t>+ </a:t>
            </a:r>
            <a:r>
              <a:rPr lang="en-US" dirty="0">
                <a:solidFill>
                  <a:srgbClr val="7030A0"/>
                </a:solidFill>
              </a:rPr>
              <a:t>dependent clause(s</a:t>
            </a:r>
            <a:r>
              <a:rPr lang="en-US" dirty="0" smtClean="0">
                <a:solidFill>
                  <a:srgbClr val="7030A0"/>
                </a:solidFill>
              </a:rPr>
              <a:t>)</a:t>
            </a:r>
          </a:p>
          <a:p>
            <a:r>
              <a:rPr lang="en-US" dirty="0" smtClean="0">
                <a:solidFill>
                  <a:schemeClr val="tx1"/>
                </a:solidFill>
              </a:rPr>
              <a:t>Examples</a:t>
            </a:r>
          </a:p>
          <a:p>
            <a:pPr lvl="1"/>
            <a:r>
              <a:rPr lang="en-US" dirty="0" smtClean="0">
                <a:solidFill>
                  <a:srgbClr val="FF0000"/>
                </a:solidFill>
              </a:rPr>
              <a:t>After </a:t>
            </a:r>
            <a:r>
              <a:rPr lang="en-US" dirty="0" smtClean="0">
                <a:solidFill>
                  <a:srgbClr val="7030A0"/>
                </a:solidFill>
              </a:rPr>
              <a:t>the </a:t>
            </a:r>
            <a:r>
              <a:rPr lang="en-US" dirty="0">
                <a:solidFill>
                  <a:srgbClr val="7030A0"/>
                </a:solidFill>
              </a:rPr>
              <a:t>two soccer players lost their game</a:t>
            </a:r>
            <a:r>
              <a:rPr lang="en-US" dirty="0"/>
              <a:t>, </a:t>
            </a:r>
            <a:r>
              <a:rPr lang="en-US" dirty="0">
                <a:solidFill>
                  <a:srgbClr val="00B050"/>
                </a:solidFill>
              </a:rPr>
              <a:t>they joined their other teammates for </a:t>
            </a:r>
            <a:r>
              <a:rPr lang="en-US" dirty="0" smtClean="0">
                <a:solidFill>
                  <a:srgbClr val="00B050"/>
                </a:solidFill>
              </a:rPr>
              <a:t>lunch,</a:t>
            </a:r>
            <a:r>
              <a:rPr lang="en-US" dirty="0" smtClean="0">
                <a:solidFill>
                  <a:srgbClr val="FF0000"/>
                </a:solidFill>
              </a:rPr>
              <a:t> </a:t>
            </a:r>
            <a:r>
              <a:rPr lang="en-US" dirty="0">
                <a:solidFill>
                  <a:srgbClr val="FF0000"/>
                </a:solidFill>
              </a:rPr>
              <a:t>and </a:t>
            </a:r>
            <a:r>
              <a:rPr lang="en-US" dirty="0">
                <a:solidFill>
                  <a:srgbClr val="00B050"/>
                </a:solidFill>
              </a:rPr>
              <a:t>they went to the </a:t>
            </a:r>
            <a:r>
              <a:rPr lang="en-US" dirty="0" smtClean="0">
                <a:solidFill>
                  <a:srgbClr val="00B050"/>
                </a:solidFill>
              </a:rPr>
              <a:t>movies</a:t>
            </a:r>
          </a:p>
          <a:p>
            <a:pPr lvl="1"/>
            <a:r>
              <a:rPr lang="en-US" dirty="0" smtClean="0">
                <a:solidFill>
                  <a:srgbClr val="00B050"/>
                </a:solidFill>
              </a:rPr>
              <a:t>The </a:t>
            </a:r>
            <a:r>
              <a:rPr lang="en-US" dirty="0">
                <a:solidFill>
                  <a:srgbClr val="00B050"/>
                </a:solidFill>
              </a:rPr>
              <a:t>man believed in the system</a:t>
            </a:r>
            <a:r>
              <a:rPr lang="en-US" dirty="0"/>
              <a:t>, </a:t>
            </a:r>
            <a:r>
              <a:rPr lang="en-US" dirty="0">
                <a:solidFill>
                  <a:srgbClr val="FF0000"/>
                </a:solidFill>
              </a:rPr>
              <a:t>and</a:t>
            </a:r>
            <a:r>
              <a:rPr lang="en-US" dirty="0"/>
              <a:t> </a:t>
            </a:r>
            <a:r>
              <a:rPr lang="en-US" dirty="0">
                <a:solidFill>
                  <a:srgbClr val="00B050"/>
                </a:solidFill>
              </a:rPr>
              <a:t>he knew that justice would prevail</a:t>
            </a:r>
            <a:r>
              <a:rPr lang="en-US" dirty="0"/>
              <a:t> </a:t>
            </a:r>
            <a:r>
              <a:rPr lang="en-US" dirty="0" smtClean="0">
                <a:solidFill>
                  <a:srgbClr val="FF0000"/>
                </a:solidFill>
              </a:rPr>
              <a:t>after</a:t>
            </a:r>
            <a:r>
              <a:rPr lang="en-US" dirty="0" smtClean="0">
                <a:solidFill>
                  <a:srgbClr val="7030A0"/>
                </a:solidFill>
              </a:rPr>
              <a:t> the </a:t>
            </a:r>
            <a:r>
              <a:rPr lang="en-US" dirty="0">
                <a:solidFill>
                  <a:srgbClr val="7030A0"/>
                </a:solidFill>
              </a:rPr>
              <a:t>murderer was sent to </a:t>
            </a:r>
            <a:r>
              <a:rPr lang="en-US" dirty="0" smtClean="0">
                <a:solidFill>
                  <a:srgbClr val="7030A0"/>
                </a:solidFill>
              </a:rPr>
              <a:t>jail</a:t>
            </a:r>
          </a:p>
          <a:p>
            <a:pPr lvl="1"/>
            <a:r>
              <a:rPr lang="en-US" dirty="0">
                <a:solidFill>
                  <a:srgbClr val="FF0000"/>
                </a:solidFill>
              </a:rPr>
              <a:t>Though</a:t>
            </a:r>
            <a:r>
              <a:rPr lang="en-US" dirty="0"/>
              <a:t> </a:t>
            </a:r>
            <a:r>
              <a:rPr lang="en-US" dirty="0">
                <a:solidFill>
                  <a:srgbClr val="7030A0"/>
                </a:solidFill>
              </a:rPr>
              <a:t>Mitchell prefers watching romantic films</a:t>
            </a:r>
            <a:r>
              <a:rPr lang="en-US" dirty="0"/>
              <a:t>, </a:t>
            </a:r>
            <a:r>
              <a:rPr lang="en-US" dirty="0">
                <a:solidFill>
                  <a:srgbClr val="00B050"/>
                </a:solidFill>
              </a:rPr>
              <a:t>he rented the latest spy thriller</a:t>
            </a:r>
            <a:r>
              <a:rPr lang="en-US" dirty="0"/>
              <a:t>, </a:t>
            </a:r>
            <a:r>
              <a:rPr lang="en-US" dirty="0">
                <a:solidFill>
                  <a:srgbClr val="FF0000"/>
                </a:solidFill>
              </a:rPr>
              <a:t>and</a:t>
            </a:r>
            <a:r>
              <a:rPr lang="en-US" dirty="0"/>
              <a:t> </a:t>
            </a:r>
            <a:r>
              <a:rPr lang="en-US" dirty="0">
                <a:solidFill>
                  <a:srgbClr val="00B050"/>
                </a:solidFill>
              </a:rPr>
              <a:t>he enjoyed it very </a:t>
            </a:r>
            <a:r>
              <a:rPr lang="en-US" dirty="0" smtClean="0">
                <a:solidFill>
                  <a:srgbClr val="00B050"/>
                </a:solidFill>
              </a:rPr>
              <a:t>much</a:t>
            </a:r>
          </a:p>
          <a:p>
            <a:pPr lvl="1"/>
            <a:r>
              <a:rPr lang="en-US" dirty="0" smtClean="0">
                <a:solidFill>
                  <a:srgbClr val="00B050"/>
                </a:solidFill>
              </a:rPr>
              <a:t>Laura </a:t>
            </a:r>
            <a:r>
              <a:rPr lang="en-US" dirty="0">
                <a:solidFill>
                  <a:srgbClr val="00B050"/>
                </a:solidFill>
              </a:rPr>
              <a:t>forgot her friend's birthday</a:t>
            </a:r>
            <a:r>
              <a:rPr lang="en-US" dirty="0"/>
              <a:t>, </a:t>
            </a:r>
            <a:r>
              <a:rPr lang="en-US" dirty="0">
                <a:solidFill>
                  <a:srgbClr val="FF0000"/>
                </a:solidFill>
              </a:rPr>
              <a:t>so</a:t>
            </a:r>
            <a:r>
              <a:rPr lang="en-US" dirty="0"/>
              <a:t> </a:t>
            </a:r>
            <a:r>
              <a:rPr lang="en-US" dirty="0">
                <a:solidFill>
                  <a:srgbClr val="00B050"/>
                </a:solidFill>
              </a:rPr>
              <a:t>she sent her a card </a:t>
            </a:r>
            <a:r>
              <a:rPr lang="en-US" dirty="0">
                <a:solidFill>
                  <a:srgbClr val="FF0000"/>
                </a:solidFill>
              </a:rPr>
              <a:t>when</a:t>
            </a:r>
            <a:r>
              <a:rPr lang="en-US" dirty="0"/>
              <a:t> </a:t>
            </a:r>
            <a:r>
              <a:rPr lang="en-US" dirty="0">
                <a:solidFill>
                  <a:srgbClr val="7030A0"/>
                </a:solidFill>
              </a:rPr>
              <a:t>she finally </a:t>
            </a:r>
            <a:r>
              <a:rPr lang="en-US" dirty="0" smtClean="0">
                <a:solidFill>
                  <a:srgbClr val="7030A0"/>
                </a:solidFill>
              </a:rPr>
              <a:t>remembered</a:t>
            </a:r>
            <a:endParaRPr lang="en-US" dirty="0">
              <a:solidFill>
                <a:srgbClr val="7030A0"/>
              </a:solidFill>
            </a:endParaRPr>
          </a:p>
        </p:txBody>
      </p:sp>
      <p:sp>
        <p:nvSpPr>
          <p:cNvPr id="4" name="TextBox 3"/>
          <p:cNvSpPr txBox="1"/>
          <p:nvPr/>
        </p:nvSpPr>
        <p:spPr>
          <a:xfrm>
            <a:off x="713262" y="5128335"/>
            <a:ext cx="9098068" cy="923330"/>
          </a:xfrm>
          <a:prstGeom prst="rect">
            <a:avLst/>
          </a:prstGeom>
          <a:noFill/>
        </p:spPr>
        <p:txBody>
          <a:bodyPr wrap="none" rtlCol="0">
            <a:spAutoFit/>
          </a:bodyPr>
          <a:lstStyle/>
          <a:p>
            <a:pPr lvl="2"/>
            <a:r>
              <a:rPr lang="en-US" dirty="0" smtClean="0">
                <a:solidFill>
                  <a:srgbClr val="FF0000"/>
                </a:solidFill>
              </a:rPr>
              <a:t>after, though, when</a:t>
            </a:r>
            <a:r>
              <a:rPr lang="en-US" dirty="0" smtClean="0"/>
              <a:t> </a:t>
            </a:r>
            <a:r>
              <a:rPr lang="en-US" dirty="0"/>
              <a:t>= dependent word signifying the start of the dependent clause</a:t>
            </a:r>
          </a:p>
          <a:p>
            <a:pPr lvl="2"/>
            <a:r>
              <a:rPr lang="en-US" dirty="0">
                <a:solidFill>
                  <a:srgbClr val="FF0000"/>
                </a:solidFill>
              </a:rPr>
              <a:t>a</a:t>
            </a:r>
            <a:r>
              <a:rPr lang="en-US" dirty="0" smtClean="0">
                <a:solidFill>
                  <a:srgbClr val="FF0000"/>
                </a:solidFill>
              </a:rPr>
              <a:t>nd, so</a:t>
            </a:r>
            <a:r>
              <a:rPr lang="en-US" dirty="0" smtClean="0"/>
              <a:t> </a:t>
            </a:r>
            <a:r>
              <a:rPr lang="en-US" dirty="0"/>
              <a:t>= coordinating conjunction </a:t>
            </a:r>
          </a:p>
          <a:p>
            <a:endParaRPr lang="en-US" dirty="0"/>
          </a:p>
        </p:txBody>
      </p:sp>
      <p:sp>
        <p:nvSpPr>
          <p:cNvPr id="5" name="Rounded Rectangle 4"/>
          <p:cNvSpPr/>
          <p:nvPr/>
        </p:nvSpPr>
        <p:spPr>
          <a:xfrm>
            <a:off x="1546167" y="5045208"/>
            <a:ext cx="8587047" cy="889462"/>
          </a:xfrm>
          <a:prstGeom prst="roundRect">
            <a:avLst/>
          </a:prstGeom>
          <a:no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740543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60615"/>
          </a:xfrm>
        </p:spPr>
        <p:txBody>
          <a:bodyPr/>
          <a:lstStyle/>
          <a:p>
            <a:r>
              <a:rPr lang="en-US" dirty="0" smtClean="0"/>
              <a:t>Recap</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63685" y="507076"/>
            <a:ext cx="8099813" cy="5622939"/>
          </a:xfrm>
        </p:spPr>
      </p:pic>
    </p:spTree>
    <p:extLst>
      <p:ext uri="{BB962C8B-B14F-4D97-AF65-F5344CB8AC3E}">
        <p14:creationId xmlns:p14="http://schemas.microsoft.com/office/powerpoint/2010/main" val="29708824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5429"/>
          </a:xfrm>
        </p:spPr>
        <p:txBody>
          <a:bodyPr/>
          <a:lstStyle/>
          <a:p>
            <a:r>
              <a:rPr lang="en-US" dirty="0" smtClean="0"/>
              <a:t>Listening Practice!</a:t>
            </a:r>
            <a:endParaRPr lang="en-US" dirty="0"/>
          </a:p>
        </p:txBody>
      </p:sp>
      <p:pic>
        <p:nvPicPr>
          <p:cNvPr id="4" name="IiP2y20e8Xc"/>
          <p:cNvPicPr>
            <a:picLocks noGrp="1" noRot="1" noChangeAspect="1"/>
          </p:cNvPicPr>
          <p:nvPr>
            <p:ph idx="1"/>
            <a:videoFile r:link="rId1"/>
          </p:nvPr>
        </p:nvPicPr>
        <p:blipFill>
          <a:blip r:embed="rId3"/>
          <a:stretch>
            <a:fillRect/>
          </a:stretch>
        </p:blipFill>
        <p:spPr>
          <a:xfrm>
            <a:off x="2655888" y="1627188"/>
            <a:ext cx="7554912" cy="4249737"/>
          </a:xfrm>
          <a:prstGeom prst="rect">
            <a:avLst/>
          </a:prstGeom>
        </p:spPr>
      </p:pic>
      <p:sp>
        <p:nvSpPr>
          <p:cNvPr id="5" name="TextBox 4"/>
          <p:cNvSpPr txBox="1"/>
          <p:nvPr/>
        </p:nvSpPr>
        <p:spPr>
          <a:xfrm>
            <a:off x="4588176" y="6076604"/>
            <a:ext cx="3168047" cy="369332"/>
          </a:xfrm>
          <a:prstGeom prst="rect">
            <a:avLst/>
          </a:prstGeom>
          <a:noFill/>
        </p:spPr>
        <p:txBody>
          <a:bodyPr wrap="none" rtlCol="0">
            <a:spAutoFit/>
          </a:bodyPr>
          <a:lstStyle/>
          <a:p>
            <a:r>
              <a:rPr lang="en-US" dirty="0">
                <a:hlinkClick r:id="rId4"/>
              </a:rPr>
              <a:t>https://</a:t>
            </a:r>
            <a:r>
              <a:rPr lang="en-US" dirty="0" smtClean="0">
                <a:hlinkClick r:id="rId4"/>
              </a:rPr>
              <a:t>youtu.be/IiP2y20e8Xc</a:t>
            </a:r>
            <a:r>
              <a:rPr lang="en-US" dirty="0" smtClean="0"/>
              <a:t> </a:t>
            </a:r>
            <a:endParaRPr lang="en-US" dirty="0"/>
          </a:p>
        </p:txBody>
      </p:sp>
    </p:spTree>
    <p:extLst>
      <p:ext uri="{BB962C8B-B14F-4D97-AF65-F5344CB8AC3E}">
        <p14:creationId xmlns:p14="http://schemas.microsoft.com/office/powerpoint/2010/main" val="3706185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Vocabulary 9/7</a:t>
            </a:r>
            <a:endParaRPr lang="en-US" dirty="0"/>
          </a:p>
        </p:txBody>
      </p:sp>
      <p:sp>
        <p:nvSpPr>
          <p:cNvPr id="3" name="Content Placeholder 2"/>
          <p:cNvSpPr>
            <a:spLocks noGrp="1"/>
          </p:cNvSpPr>
          <p:nvPr>
            <p:ph idx="1"/>
          </p:nvPr>
        </p:nvSpPr>
        <p:spPr>
          <a:xfrm>
            <a:off x="1371600" y="1479665"/>
            <a:ext cx="9601200" cy="4862946"/>
          </a:xfrm>
        </p:spPr>
        <p:txBody>
          <a:bodyPr>
            <a:normAutofit/>
          </a:bodyPr>
          <a:lstStyle/>
          <a:p>
            <a:r>
              <a:rPr lang="en-US" dirty="0" smtClean="0"/>
              <a:t>Consider, </a:t>
            </a:r>
            <a:r>
              <a:rPr lang="en-US" i="1" dirty="0" smtClean="0"/>
              <a:t>verb. </a:t>
            </a:r>
          </a:p>
          <a:p>
            <a:pPr lvl="1"/>
            <a:r>
              <a:rPr lang="en-US" dirty="0" smtClean="0"/>
              <a:t>To think </a:t>
            </a:r>
            <a:r>
              <a:rPr lang="en-US" dirty="0"/>
              <a:t>carefully about (something), typically before making a decision.</a:t>
            </a:r>
          </a:p>
          <a:p>
            <a:pPr lvl="1"/>
            <a:r>
              <a:rPr lang="en-US" dirty="0" smtClean="0"/>
              <a:t>Example: each </a:t>
            </a:r>
            <a:r>
              <a:rPr lang="en-US" dirty="0"/>
              <a:t>application </a:t>
            </a:r>
            <a:r>
              <a:rPr lang="en-US" dirty="0" smtClean="0"/>
              <a:t>is carefully </a:t>
            </a:r>
            <a:r>
              <a:rPr lang="en-US" b="1" dirty="0"/>
              <a:t>considered</a:t>
            </a:r>
            <a:r>
              <a:rPr lang="en-US" dirty="0"/>
              <a:t> on its </a:t>
            </a:r>
            <a:r>
              <a:rPr lang="en-US" dirty="0" smtClean="0"/>
              <a:t>merits</a:t>
            </a:r>
          </a:p>
          <a:p>
            <a:r>
              <a:rPr lang="en-US" dirty="0" smtClean="0"/>
              <a:t>Eschew, </a:t>
            </a:r>
            <a:r>
              <a:rPr lang="en-US" i="1" dirty="0" smtClean="0"/>
              <a:t>verb.</a:t>
            </a:r>
          </a:p>
          <a:p>
            <a:pPr lvl="1"/>
            <a:r>
              <a:rPr lang="en-US" dirty="0"/>
              <a:t>deliberately avoid using; abstain </a:t>
            </a:r>
            <a:r>
              <a:rPr lang="en-US" dirty="0" smtClean="0"/>
              <a:t>from</a:t>
            </a:r>
          </a:p>
          <a:p>
            <a:pPr lvl="1"/>
            <a:r>
              <a:rPr lang="en-US" dirty="0" smtClean="0"/>
              <a:t>Example: family dinners are stressful enough, so we have all </a:t>
            </a:r>
            <a:r>
              <a:rPr lang="en-US" dirty="0"/>
              <a:t>collectively agreed to </a:t>
            </a:r>
            <a:r>
              <a:rPr lang="en-US" b="1" dirty="0" smtClean="0"/>
              <a:t>eschew</a:t>
            </a:r>
            <a:r>
              <a:rPr lang="en-US" dirty="0" smtClean="0"/>
              <a:t> </a:t>
            </a:r>
            <a:r>
              <a:rPr lang="en-US" dirty="0"/>
              <a:t>talking </a:t>
            </a:r>
            <a:r>
              <a:rPr lang="en-US" dirty="0" smtClean="0"/>
              <a:t>about politics.</a:t>
            </a:r>
          </a:p>
          <a:p>
            <a:r>
              <a:rPr lang="en-US" dirty="0" smtClean="0"/>
              <a:t>Deliberate, </a:t>
            </a:r>
            <a:r>
              <a:rPr lang="en-US" i="1" dirty="0" smtClean="0"/>
              <a:t>adj. &amp; verb.</a:t>
            </a:r>
          </a:p>
          <a:p>
            <a:pPr lvl="1"/>
            <a:r>
              <a:rPr lang="en-US" dirty="0"/>
              <a:t>done consciously and </a:t>
            </a:r>
            <a:r>
              <a:rPr lang="en-US" dirty="0" smtClean="0"/>
              <a:t>intentionally (adj.) </a:t>
            </a:r>
          </a:p>
          <a:p>
            <a:pPr lvl="1"/>
            <a:r>
              <a:rPr lang="en-US" dirty="0"/>
              <a:t>engage in long and careful </a:t>
            </a:r>
            <a:r>
              <a:rPr lang="en-US" dirty="0" smtClean="0"/>
              <a:t>consideration (v.) </a:t>
            </a:r>
          </a:p>
          <a:p>
            <a:pPr lvl="1"/>
            <a:r>
              <a:rPr lang="en-US" dirty="0"/>
              <a:t>Example: </a:t>
            </a:r>
            <a:r>
              <a:rPr lang="en-US" dirty="0" smtClean="0"/>
              <a:t>that was a </a:t>
            </a:r>
            <a:r>
              <a:rPr lang="en-US" b="1" dirty="0"/>
              <a:t>deliberate</a:t>
            </a:r>
            <a:r>
              <a:rPr lang="en-US" dirty="0"/>
              <a:t> </a:t>
            </a:r>
            <a:r>
              <a:rPr lang="en-US" dirty="0" smtClean="0"/>
              <a:t>(adj.) attempt </a:t>
            </a:r>
            <a:r>
              <a:rPr lang="en-US" dirty="0"/>
              <a:t>to provoke </a:t>
            </a:r>
            <a:r>
              <a:rPr lang="en-US" dirty="0" smtClean="0"/>
              <a:t>conflict</a:t>
            </a:r>
          </a:p>
          <a:p>
            <a:pPr lvl="1"/>
            <a:r>
              <a:rPr lang="en-US" dirty="0" smtClean="0"/>
              <a:t>Example: the judge will </a:t>
            </a:r>
            <a:r>
              <a:rPr lang="en-US" b="1" dirty="0" smtClean="0"/>
              <a:t>deliberate</a:t>
            </a:r>
            <a:r>
              <a:rPr lang="en-US" dirty="0" smtClean="0"/>
              <a:t> (v.) the case and announce the verdict tomorrow</a:t>
            </a:r>
            <a:endParaRPr lang="en-US" dirty="0"/>
          </a:p>
          <a:p>
            <a:pPr lvl="1"/>
            <a:endParaRPr lang="en-US" dirty="0"/>
          </a:p>
        </p:txBody>
      </p:sp>
    </p:spTree>
    <p:extLst>
      <p:ext uri="{BB962C8B-B14F-4D97-AF65-F5344CB8AC3E}">
        <p14:creationId xmlns:p14="http://schemas.microsoft.com/office/powerpoint/2010/main" val="6117324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9/7</a:t>
            </a:r>
            <a:endParaRPr lang="en-US" dirty="0"/>
          </a:p>
        </p:txBody>
      </p:sp>
      <p:sp>
        <p:nvSpPr>
          <p:cNvPr id="3" name="Content Placeholder 2"/>
          <p:cNvSpPr>
            <a:spLocks noGrp="1"/>
          </p:cNvSpPr>
          <p:nvPr>
            <p:ph idx="1"/>
          </p:nvPr>
        </p:nvSpPr>
        <p:spPr>
          <a:xfrm>
            <a:off x="1371600" y="1479665"/>
            <a:ext cx="9601200" cy="4387735"/>
          </a:xfrm>
        </p:spPr>
        <p:txBody>
          <a:bodyPr/>
          <a:lstStyle/>
          <a:p>
            <a:r>
              <a:rPr lang="en-US" dirty="0"/>
              <a:t>Write 5 unique sentences using each of the 3 vocabulary words from </a:t>
            </a:r>
            <a:r>
              <a:rPr lang="en-US" dirty="0" smtClean="0"/>
              <a:t>today</a:t>
            </a:r>
            <a:r>
              <a:rPr lang="en-US" dirty="0"/>
              <a:t>. </a:t>
            </a:r>
            <a:endParaRPr lang="en-US" dirty="0" smtClean="0"/>
          </a:p>
          <a:p>
            <a:r>
              <a:rPr lang="en-US" dirty="0" smtClean="0"/>
              <a:t>Tell me about the last book you read for fun. What was the plot? Where was it set? Who are the characters? Practice using all of the sentence structures we covered today:</a:t>
            </a:r>
          </a:p>
          <a:p>
            <a:pPr lvl="1"/>
            <a:r>
              <a:rPr lang="en-US" dirty="0" smtClean="0"/>
              <a:t>Simple Sentence</a:t>
            </a:r>
          </a:p>
          <a:p>
            <a:pPr lvl="1"/>
            <a:r>
              <a:rPr lang="en-US" dirty="0" smtClean="0"/>
              <a:t>Compound Sentence</a:t>
            </a:r>
          </a:p>
          <a:p>
            <a:pPr lvl="1"/>
            <a:r>
              <a:rPr lang="en-US" dirty="0" smtClean="0"/>
              <a:t>Complex Sentence</a:t>
            </a:r>
          </a:p>
          <a:p>
            <a:pPr lvl="1"/>
            <a:r>
              <a:rPr lang="en-US" dirty="0" smtClean="0"/>
              <a:t>Compound-Complex Sentence </a:t>
            </a:r>
          </a:p>
          <a:p>
            <a:r>
              <a:rPr lang="en-US" dirty="0" smtClean="0"/>
              <a:t>Practice your verbal passages for the next class. You will read them out loud to the class. </a:t>
            </a:r>
          </a:p>
          <a:p>
            <a:r>
              <a:rPr lang="en-US" dirty="0" smtClean="0"/>
              <a:t>Thanks! </a:t>
            </a:r>
            <a:endParaRPr lang="en-US" dirty="0"/>
          </a:p>
        </p:txBody>
      </p:sp>
    </p:spTree>
    <p:extLst>
      <p:ext uri="{BB962C8B-B14F-4D97-AF65-F5344CB8AC3E}">
        <p14:creationId xmlns:p14="http://schemas.microsoft.com/office/powerpoint/2010/main" val="1022515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18804"/>
          </a:xfrm>
        </p:spPr>
        <p:txBody>
          <a:bodyPr/>
          <a:lstStyle/>
          <a:p>
            <a:r>
              <a:rPr lang="en-US" dirty="0" smtClean="0"/>
              <a:t>Class Objectives</a:t>
            </a:r>
            <a:endParaRPr lang="en-US" dirty="0"/>
          </a:p>
        </p:txBody>
      </p:sp>
      <p:sp>
        <p:nvSpPr>
          <p:cNvPr id="3" name="Content Placeholder 2"/>
          <p:cNvSpPr>
            <a:spLocks noGrp="1"/>
          </p:cNvSpPr>
          <p:nvPr>
            <p:ph idx="1"/>
          </p:nvPr>
        </p:nvSpPr>
        <p:spPr>
          <a:xfrm>
            <a:off x="1371600" y="1504603"/>
            <a:ext cx="9601200" cy="5060099"/>
          </a:xfrm>
        </p:spPr>
        <p:txBody>
          <a:bodyPr>
            <a:normAutofit fontScale="85000" lnSpcReduction="20000"/>
          </a:bodyPr>
          <a:lstStyle/>
          <a:p>
            <a:r>
              <a:rPr lang="en-US" dirty="0" smtClean="0"/>
              <a:t>Assign verbal practice passages to each student! </a:t>
            </a:r>
            <a:endParaRPr lang="en-US" dirty="0" smtClean="0"/>
          </a:p>
          <a:p>
            <a:pPr lvl="1"/>
            <a:r>
              <a:rPr lang="en-US" dirty="0">
                <a:hlinkClick r:id="rId2"/>
              </a:rPr>
              <a:t>http://www.lightspeedmagazine.com/fiction/exhalation</a:t>
            </a:r>
            <a:r>
              <a:rPr lang="en-US" dirty="0" smtClean="0">
                <a:hlinkClick r:id="rId2"/>
              </a:rPr>
              <a:t>/</a:t>
            </a:r>
            <a:r>
              <a:rPr lang="en-US" dirty="0" smtClean="0"/>
              <a:t> </a:t>
            </a:r>
          </a:p>
          <a:p>
            <a:pPr lvl="1"/>
            <a:r>
              <a:rPr lang="en-US" dirty="0" smtClean="0"/>
              <a:t>Pick any passage (paragraph must be over 4 sentences minimum!) from the short story and practice reading it out loud</a:t>
            </a:r>
          </a:p>
          <a:p>
            <a:pPr lvl="1"/>
            <a:r>
              <a:rPr lang="en-US" dirty="0" smtClean="0"/>
              <a:t>Each class, you will recite the same passage out loud to the class to practice your verbal fluency! </a:t>
            </a:r>
          </a:p>
          <a:p>
            <a:pPr lvl="1"/>
            <a:r>
              <a:rPr lang="en-US" dirty="0" smtClean="0"/>
              <a:t>Message me if you have any questions! What does this word mean? How do I pronounce this word? Where are the natural pauses in the sentence? Don’t be shy!</a:t>
            </a:r>
            <a:endParaRPr lang="en-US" dirty="0" smtClean="0"/>
          </a:p>
          <a:p>
            <a:r>
              <a:rPr lang="en-US" dirty="0" smtClean="0"/>
              <a:t>Review Parts of Speech, Subjects/Predicates, and Direct/Indirect Objects</a:t>
            </a:r>
          </a:p>
          <a:p>
            <a:r>
              <a:rPr lang="en-US" dirty="0" smtClean="0"/>
              <a:t>Sentence Structures</a:t>
            </a:r>
          </a:p>
          <a:p>
            <a:pPr lvl="1"/>
            <a:r>
              <a:rPr lang="en-US" dirty="0" smtClean="0"/>
              <a:t>Simple vs Compound</a:t>
            </a:r>
          </a:p>
          <a:p>
            <a:pPr lvl="1"/>
            <a:r>
              <a:rPr lang="en-US" dirty="0" smtClean="0"/>
              <a:t>Phrases vs Clauses</a:t>
            </a:r>
          </a:p>
          <a:p>
            <a:pPr lvl="1"/>
            <a:r>
              <a:rPr lang="en-US" dirty="0" smtClean="0"/>
              <a:t>Independent vs Dependent Clauses</a:t>
            </a:r>
          </a:p>
          <a:p>
            <a:pPr lvl="1"/>
            <a:r>
              <a:rPr lang="en-US" dirty="0" smtClean="0"/>
              <a:t>Complex Sentence</a:t>
            </a:r>
          </a:p>
          <a:p>
            <a:pPr lvl="1"/>
            <a:r>
              <a:rPr lang="en-US" dirty="0" smtClean="0"/>
              <a:t>Complex-Compound Sentences</a:t>
            </a:r>
          </a:p>
          <a:p>
            <a:r>
              <a:rPr lang="en-US" dirty="0" smtClean="0"/>
              <a:t>Listening Practice</a:t>
            </a:r>
          </a:p>
          <a:p>
            <a:r>
              <a:rPr lang="en-US" dirty="0" smtClean="0"/>
              <a:t>Homework</a:t>
            </a:r>
          </a:p>
          <a:p>
            <a:pPr lvl="1"/>
            <a:endParaRPr lang="en-US" dirty="0" smtClean="0"/>
          </a:p>
          <a:p>
            <a:pPr lvl="1"/>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6462379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835429"/>
          </a:xfrm>
        </p:spPr>
        <p:txBody>
          <a:bodyPr/>
          <a:lstStyle/>
          <a:p>
            <a:r>
              <a:rPr lang="en-US" dirty="0" smtClean="0"/>
              <a:t>Parts of Speech</a:t>
            </a:r>
            <a:endParaRPr lang="en-US" dirty="0"/>
          </a:p>
        </p:txBody>
      </p:sp>
      <p:sp>
        <p:nvSpPr>
          <p:cNvPr id="3" name="Content Placeholder 2"/>
          <p:cNvSpPr>
            <a:spLocks noGrp="1"/>
          </p:cNvSpPr>
          <p:nvPr>
            <p:ph idx="1"/>
          </p:nvPr>
        </p:nvSpPr>
        <p:spPr>
          <a:xfrm>
            <a:off x="1371600" y="1404851"/>
            <a:ext cx="9601200" cy="4462549"/>
          </a:xfrm>
        </p:spPr>
        <p:txBody>
          <a:bodyPr>
            <a:normAutofit/>
          </a:bodyPr>
          <a:lstStyle/>
          <a:p>
            <a:r>
              <a:rPr lang="en-US" dirty="0" smtClean="0"/>
              <a:t>Category </a:t>
            </a:r>
            <a:r>
              <a:rPr lang="en-US" dirty="0"/>
              <a:t>to which a word is assigned in accordance with its syntactic functions. </a:t>
            </a:r>
            <a:endParaRPr lang="en-US" dirty="0" smtClean="0"/>
          </a:p>
          <a:p>
            <a:r>
              <a:rPr lang="en-US" dirty="0" smtClean="0"/>
              <a:t>In English, there are 8 </a:t>
            </a:r>
            <a:r>
              <a:rPr lang="en-US" dirty="0"/>
              <a:t>main parts of </a:t>
            </a:r>
            <a:r>
              <a:rPr lang="en-US" dirty="0" smtClean="0"/>
              <a:t>speech:</a:t>
            </a:r>
          </a:p>
          <a:p>
            <a:pPr lvl="1"/>
            <a:r>
              <a:rPr lang="en-US" dirty="0" smtClean="0"/>
              <a:t>Noun – a person, place, or thing</a:t>
            </a:r>
          </a:p>
          <a:p>
            <a:pPr lvl="1"/>
            <a:r>
              <a:rPr lang="en-US" dirty="0" smtClean="0"/>
              <a:t>Adjective – describes or modifies a noun</a:t>
            </a:r>
          </a:p>
          <a:p>
            <a:pPr lvl="1"/>
            <a:r>
              <a:rPr lang="en-US" dirty="0" smtClean="0"/>
              <a:t>Verb – an action, state, or occurrence</a:t>
            </a:r>
          </a:p>
          <a:p>
            <a:pPr lvl="1"/>
            <a:r>
              <a:rPr lang="en-US" dirty="0" smtClean="0"/>
              <a:t>Adverb – describes or modifies a verb </a:t>
            </a:r>
          </a:p>
          <a:p>
            <a:pPr lvl="1"/>
            <a:r>
              <a:rPr lang="en-US" dirty="0" smtClean="0"/>
              <a:t>Determiner </a:t>
            </a:r>
            <a:r>
              <a:rPr lang="en-US" dirty="0"/>
              <a:t>-- words </a:t>
            </a:r>
            <a:r>
              <a:rPr lang="en-US" dirty="0" smtClean="0"/>
              <a:t>that </a:t>
            </a:r>
            <a:r>
              <a:rPr lang="en-US" dirty="0"/>
              <a:t>make it clear what or who the noun refers </a:t>
            </a:r>
            <a:r>
              <a:rPr lang="en-US" dirty="0" smtClean="0"/>
              <a:t>to</a:t>
            </a:r>
          </a:p>
          <a:p>
            <a:pPr lvl="1"/>
            <a:r>
              <a:rPr lang="en-US" dirty="0"/>
              <a:t>Preposition -- words that indicate relationships between other </a:t>
            </a:r>
            <a:r>
              <a:rPr lang="en-US" dirty="0" smtClean="0"/>
              <a:t>words</a:t>
            </a:r>
          </a:p>
          <a:p>
            <a:pPr lvl="1"/>
            <a:r>
              <a:rPr lang="en-US" dirty="0"/>
              <a:t>Conjunction -- word used to </a:t>
            </a:r>
            <a:r>
              <a:rPr lang="en-US" dirty="0" smtClean="0"/>
              <a:t>coordinates or connect words, clauses, </a:t>
            </a:r>
            <a:r>
              <a:rPr lang="en-US" dirty="0"/>
              <a:t>or sentences </a:t>
            </a:r>
            <a:endParaRPr lang="en-US" dirty="0" smtClean="0"/>
          </a:p>
          <a:p>
            <a:pPr lvl="1"/>
            <a:r>
              <a:rPr lang="en-US" dirty="0" smtClean="0"/>
              <a:t>Interjection – word that expresses a </a:t>
            </a:r>
            <a:r>
              <a:rPr lang="en-US" dirty="0"/>
              <a:t>spontaneous feeling and occurs as an utterance on its </a:t>
            </a:r>
            <a:r>
              <a:rPr lang="en-US" dirty="0" smtClean="0"/>
              <a:t>own</a:t>
            </a:r>
          </a:p>
        </p:txBody>
      </p:sp>
    </p:spTree>
    <p:extLst>
      <p:ext uri="{BB962C8B-B14F-4D97-AF65-F5344CB8AC3E}">
        <p14:creationId xmlns:p14="http://schemas.microsoft.com/office/powerpoint/2010/main" val="779831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68927"/>
          </a:xfrm>
        </p:spPr>
        <p:txBody>
          <a:bodyPr/>
          <a:lstStyle/>
          <a:p>
            <a:r>
              <a:rPr lang="en-US" dirty="0" smtClean="0"/>
              <a:t>Nouns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18817423"/>
              </p:ext>
            </p:extLst>
          </p:nvPr>
        </p:nvGraphicFramePr>
        <p:xfrm>
          <a:off x="1371600" y="1338349"/>
          <a:ext cx="9601200" cy="3114040"/>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395596646"/>
                    </a:ext>
                  </a:extLst>
                </a:gridCol>
                <a:gridCol w="3200400">
                  <a:extLst>
                    <a:ext uri="{9D8B030D-6E8A-4147-A177-3AD203B41FA5}">
                      <a16:colId xmlns:a16="http://schemas.microsoft.com/office/drawing/2014/main" val="3288658757"/>
                    </a:ext>
                  </a:extLst>
                </a:gridCol>
                <a:gridCol w="3200400">
                  <a:extLst>
                    <a:ext uri="{9D8B030D-6E8A-4147-A177-3AD203B41FA5}">
                      <a16:colId xmlns:a16="http://schemas.microsoft.com/office/drawing/2014/main" val="3682046585"/>
                    </a:ext>
                  </a:extLst>
                </a:gridCol>
              </a:tblGrid>
              <a:tr h="370840">
                <a:tc>
                  <a:txBody>
                    <a:bodyPr/>
                    <a:lstStyle/>
                    <a:p>
                      <a:r>
                        <a:rPr lang="en-US" dirty="0" smtClean="0"/>
                        <a:t>Noun</a:t>
                      </a:r>
                      <a:endParaRPr lang="en-US" dirty="0"/>
                    </a:p>
                  </a:txBody>
                  <a:tcPr/>
                </a:tc>
                <a:tc>
                  <a:txBody>
                    <a:bodyPr/>
                    <a:lstStyle/>
                    <a:p>
                      <a:r>
                        <a:rPr lang="en-US" dirty="0" smtClean="0"/>
                        <a:t>Definition</a:t>
                      </a:r>
                      <a:endParaRPr lang="en-US" dirty="0"/>
                    </a:p>
                  </a:txBody>
                  <a:tcPr/>
                </a:tc>
                <a:tc>
                  <a:txBody>
                    <a:bodyPr/>
                    <a:lstStyle/>
                    <a:p>
                      <a:r>
                        <a:rPr lang="en-US" dirty="0" smtClean="0"/>
                        <a:t>Examples</a:t>
                      </a:r>
                      <a:endParaRPr lang="en-US" dirty="0"/>
                    </a:p>
                  </a:txBody>
                  <a:tcPr/>
                </a:tc>
                <a:extLst>
                  <a:ext uri="{0D108BD9-81ED-4DB2-BD59-A6C34878D82A}">
                    <a16:rowId xmlns:a16="http://schemas.microsoft.com/office/drawing/2014/main" val="3300275254"/>
                  </a:ext>
                </a:extLst>
              </a:tr>
              <a:tr h="370840">
                <a:tc>
                  <a:txBody>
                    <a:bodyPr/>
                    <a:lstStyle/>
                    <a:p>
                      <a:r>
                        <a:rPr lang="en-US" dirty="0" smtClean="0"/>
                        <a:t>common noun</a:t>
                      </a:r>
                      <a:endParaRPr lang="en-US" dirty="0"/>
                    </a:p>
                  </a:txBody>
                  <a:tcPr/>
                </a:tc>
                <a:tc>
                  <a:txBody>
                    <a:bodyPr/>
                    <a:lstStyle/>
                    <a:p>
                      <a:r>
                        <a:rPr lang="en-US" dirty="0" smtClean="0"/>
                        <a:t>generic person, place, or thing</a:t>
                      </a:r>
                      <a:endParaRPr lang="en-US" dirty="0"/>
                    </a:p>
                  </a:txBody>
                  <a:tcPr/>
                </a:tc>
                <a:tc>
                  <a:txBody>
                    <a:bodyPr/>
                    <a:lstStyle/>
                    <a:p>
                      <a:r>
                        <a:rPr lang="en-US" dirty="0" smtClean="0"/>
                        <a:t>chair, table, mountain, house, person, dog, cat,</a:t>
                      </a:r>
                      <a:r>
                        <a:rPr lang="en-US" baseline="0" dirty="0" smtClean="0"/>
                        <a:t> cake, carrot</a:t>
                      </a:r>
                      <a:endParaRPr lang="en-US" dirty="0"/>
                    </a:p>
                  </a:txBody>
                  <a:tcPr/>
                </a:tc>
                <a:extLst>
                  <a:ext uri="{0D108BD9-81ED-4DB2-BD59-A6C34878D82A}">
                    <a16:rowId xmlns:a16="http://schemas.microsoft.com/office/drawing/2014/main" val="1488123810"/>
                  </a:ext>
                </a:extLst>
              </a:tr>
              <a:tr h="370840">
                <a:tc>
                  <a:txBody>
                    <a:bodyPr/>
                    <a:lstStyle/>
                    <a:p>
                      <a:r>
                        <a:rPr lang="en-US" dirty="0" smtClean="0"/>
                        <a:t>proper noun</a:t>
                      </a:r>
                      <a:endParaRPr lang="en-US" dirty="0"/>
                    </a:p>
                  </a:txBody>
                  <a:tcPr/>
                </a:tc>
                <a:tc>
                  <a:txBody>
                    <a:bodyPr/>
                    <a:lstStyle/>
                    <a:p>
                      <a:r>
                        <a:rPr lang="en-US" dirty="0" smtClean="0"/>
                        <a:t>name used for a specific or individual person,</a:t>
                      </a:r>
                      <a:r>
                        <a:rPr lang="en-US" baseline="0" dirty="0" smtClean="0"/>
                        <a:t> place, or thing, and denoted by capitalizing the initial letter</a:t>
                      </a:r>
                      <a:endParaRPr lang="en-US" dirty="0"/>
                    </a:p>
                  </a:txBody>
                  <a:tcPr/>
                </a:tc>
                <a:tc>
                  <a:txBody>
                    <a:bodyPr/>
                    <a:lstStyle/>
                    <a:p>
                      <a:r>
                        <a:rPr lang="en-US" dirty="0" smtClean="0"/>
                        <a:t>Jeremy, Avengers, Harvard, France,</a:t>
                      </a:r>
                      <a:r>
                        <a:rPr lang="en-US" baseline="0" dirty="0" smtClean="0"/>
                        <a:t> Spock, Yellow Mountain</a:t>
                      </a:r>
                      <a:endParaRPr lang="en-US" dirty="0"/>
                    </a:p>
                  </a:txBody>
                  <a:tcPr/>
                </a:tc>
                <a:extLst>
                  <a:ext uri="{0D108BD9-81ED-4DB2-BD59-A6C34878D82A}">
                    <a16:rowId xmlns:a16="http://schemas.microsoft.com/office/drawing/2014/main" val="2787470465"/>
                  </a:ext>
                </a:extLst>
              </a:tr>
              <a:tr h="370840">
                <a:tc>
                  <a:txBody>
                    <a:bodyPr/>
                    <a:lstStyle/>
                    <a:p>
                      <a:r>
                        <a:rPr lang="en-US" dirty="0" smtClean="0"/>
                        <a:t>pronoun (possessive, demonstrative, reflexive, relative,</a:t>
                      </a:r>
                      <a:r>
                        <a:rPr lang="en-US" baseline="0" dirty="0" smtClean="0"/>
                        <a:t> indefinite, expletive) </a:t>
                      </a:r>
                      <a:endParaRPr lang="en-US" dirty="0"/>
                    </a:p>
                  </a:txBody>
                  <a:tcPr/>
                </a:tc>
                <a:tc>
                  <a:txBody>
                    <a:bodyPr/>
                    <a:lstStyle/>
                    <a:p>
                      <a:r>
                        <a:rPr lang="en-US" dirty="0" smtClean="0"/>
                        <a:t>word</a:t>
                      </a:r>
                      <a:r>
                        <a:rPr lang="en-US" baseline="0" dirty="0" smtClean="0"/>
                        <a:t> used to replace a noun or a noun phrase</a:t>
                      </a:r>
                      <a:endParaRPr lang="en-US" dirty="0"/>
                    </a:p>
                  </a:txBody>
                  <a:tcPr/>
                </a:tc>
                <a:tc>
                  <a:txBody>
                    <a:bodyPr/>
                    <a:lstStyle/>
                    <a:p>
                      <a:r>
                        <a:rPr lang="en-US" dirty="0" smtClean="0"/>
                        <a:t>he, she, it, this, you, I, me, us, we, they, them, everybody,</a:t>
                      </a:r>
                      <a:r>
                        <a:rPr lang="en-US" baseline="0" dirty="0" smtClean="0"/>
                        <a:t> who, that, which, whose</a:t>
                      </a:r>
                      <a:endParaRPr lang="en-US" dirty="0" smtClean="0"/>
                    </a:p>
                  </a:txBody>
                  <a:tcPr/>
                </a:tc>
                <a:extLst>
                  <a:ext uri="{0D108BD9-81ED-4DB2-BD59-A6C34878D82A}">
                    <a16:rowId xmlns:a16="http://schemas.microsoft.com/office/drawing/2014/main" val="2891338302"/>
                  </a:ext>
                </a:extLst>
              </a:tr>
            </a:tbl>
          </a:graphicData>
        </a:graphic>
      </p:graphicFrame>
    </p:spTree>
    <p:extLst>
      <p:ext uri="{BB962C8B-B14F-4D97-AF65-F5344CB8AC3E}">
        <p14:creationId xmlns:p14="http://schemas.microsoft.com/office/powerpoint/2010/main" val="37729119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68927"/>
          </a:xfrm>
        </p:spPr>
        <p:txBody>
          <a:bodyPr/>
          <a:lstStyle/>
          <a:p>
            <a:r>
              <a:rPr lang="en-US" dirty="0" smtClean="0"/>
              <a:t>Adverbs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24990084"/>
              </p:ext>
            </p:extLst>
          </p:nvPr>
        </p:nvGraphicFramePr>
        <p:xfrm>
          <a:off x="1507375" y="1396538"/>
          <a:ext cx="10075028" cy="2214279"/>
        </p:xfrm>
        <a:graphic>
          <a:graphicData uri="http://schemas.openxmlformats.org/drawingml/2006/table">
            <a:tbl>
              <a:tblPr firstRow="1" bandRow="1">
                <a:tableStyleId>{5C22544A-7EE6-4342-B048-85BDC9FD1C3A}</a:tableStyleId>
              </a:tblPr>
              <a:tblGrid>
                <a:gridCol w="1645924">
                  <a:extLst>
                    <a:ext uri="{9D8B030D-6E8A-4147-A177-3AD203B41FA5}">
                      <a16:colId xmlns:a16="http://schemas.microsoft.com/office/drawing/2014/main" val="395596646"/>
                    </a:ext>
                  </a:extLst>
                </a:gridCol>
                <a:gridCol w="8429104">
                  <a:extLst>
                    <a:ext uri="{9D8B030D-6E8A-4147-A177-3AD203B41FA5}">
                      <a16:colId xmlns:a16="http://schemas.microsoft.com/office/drawing/2014/main" val="3682046585"/>
                    </a:ext>
                  </a:extLst>
                </a:gridCol>
              </a:tblGrid>
              <a:tr h="343529">
                <a:tc>
                  <a:txBody>
                    <a:bodyPr/>
                    <a:lstStyle/>
                    <a:p>
                      <a:r>
                        <a:rPr lang="en-US" dirty="0" smtClean="0"/>
                        <a:t>Adverb</a:t>
                      </a:r>
                      <a:endParaRPr lang="en-US" dirty="0"/>
                    </a:p>
                  </a:txBody>
                  <a:tcPr/>
                </a:tc>
                <a:tc>
                  <a:txBody>
                    <a:bodyPr/>
                    <a:lstStyle/>
                    <a:p>
                      <a:r>
                        <a:rPr lang="en-US" dirty="0" smtClean="0"/>
                        <a:t>Examples</a:t>
                      </a:r>
                      <a:endParaRPr lang="en-US" dirty="0"/>
                    </a:p>
                  </a:txBody>
                  <a:tcPr/>
                </a:tc>
                <a:extLst>
                  <a:ext uri="{0D108BD9-81ED-4DB2-BD59-A6C34878D82A}">
                    <a16:rowId xmlns:a16="http://schemas.microsoft.com/office/drawing/2014/main" val="3300275254"/>
                  </a:ext>
                </a:extLst>
              </a:tr>
              <a:tr h="343529">
                <a:tc>
                  <a:txBody>
                    <a:bodyPr/>
                    <a:lstStyle/>
                    <a:p>
                      <a:r>
                        <a:rPr lang="en-US" dirty="0" smtClean="0"/>
                        <a:t>place</a:t>
                      </a:r>
                      <a:endParaRPr lang="en-US"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off, abroad, everywhere, here, out, back, behind, down</a:t>
                      </a:r>
                    </a:p>
                  </a:txBody>
                  <a:tcPr/>
                </a:tc>
                <a:extLst>
                  <a:ext uri="{0D108BD9-81ED-4DB2-BD59-A6C34878D82A}">
                    <a16:rowId xmlns:a16="http://schemas.microsoft.com/office/drawing/2014/main" val="1488123810"/>
                  </a:ext>
                </a:extLst>
              </a:tr>
              <a:tr h="343529">
                <a:tc>
                  <a:txBody>
                    <a:bodyPr/>
                    <a:lstStyle/>
                    <a:p>
                      <a:r>
                        <a:rPr lang="en-US" dirty="0" smtClean="0"/>
                        <a:t>time</a:t>
                      </a: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everyday, daily, now, yesterday, tomorrow, today, tonight, then</a:t>
                      </a:r>
                    </a:p>
                  </a:txBody>
                  <a:tcPr/>
                </a:tc>
                <a:extLst>
                  <a:ext uri="{0D108BD9-81ED-4DB2-BD59-A6C34878D82A}">
                    <a16:rowId xmlns:a16="http://schemas.microsoft.com/office/drawing/2014/main" val="2787470465"/>
                  </a:ext>
                </a:extLst>
              </a:tr>
              <a:tr h="343529">
                <a:tc>
                  <a:txBody>
                    <a:bodyPr/>
                    <a:lstStyle/>
                    <a:p>
                      <a:r>
                        <a:rPr lang="en-US" dirty="0" smtClean="0"/>
                        <a:t>degree</a:t>
                      </a:r>
                      <a:endParaRPr lang="en-US" dirty="0"/>
                    </a:p>
                  </a:txBody>
                  <a:tcPr/>
                </a:tc>
                <a:tc>
                  <a:txBody>
                    <a:bodyPr/>
                    <a:lstStyle/>
                    <a:p>
                      <a:r>
                        <a:rPr lang="en-US" dirty="0" smtClean="0"/>
                        <a:t>very, quite, too, extremely, absolutely, almost, barely, certain</a:t>
                      </a:r>
                    </a:p>
                  </a:txBody>
                  <a:tcPr/>
                </a:tc>
                <a:extLst>
                  <a:ext uri="{0D108BD9-81ED-4DB2-BD59-A6C34878D82A}">
                    <a16:rowId xmlns:a16="http://schemas.microsoft.com/office/drawing/2014/main" val="2891338302"/>
                  </a:ext>
                </a:extLst>
              </a:tr>
              <a:tr h="343529">
                <a:tc>
                  <a:txBody>
                    <a:bodyPr/>
                    <a:lstStyle/>
                    <a:p>
                      <a:r>
                        <a:rPr lang="en-US" dirty="0" smtClean="0"/>
                        <a:t>manner</a:t>
                      </a:r>
                      <a:endParaRPr lang="en-US"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cheerfully, happily, efficiently, slowly, badly, sadly, quickly</a:t>
                      </a:r>
                    </a:p>
                  </a:txBody>
                  <a:tcPr/>
                </a:tc>
                <a:extLst>
                  <a:ext uri="{0D108BD9-81ED-4DB2-BD59-A6C34878D82A}">
                    <a16:rowId xmlns:a16="http://schemas.microsoft.com/office/drawing/2014/main" val="3243204577"/>
                  </a:ext>
                </a:extLst>
              </a:tr>
              <a:tr h="385479">
                <a:tc>
                  <a:txBody>
                    <a:bodyPr/>
                    <a:lstStyle/>
                    <a:p>
                      <a:r>
                        <a:rPr lang="en-US" dirty="0" smtClean="0"/>
                        <a:t>frequency</a:t>
                      </a:r>
                      <a:endParaRPr lang="en-US" dirty="0"/>
                    </a:p>
                  </a:txBody>
                  <a:tcPr/>
                </a:tc>
                <a:tc>
                  <a:txBody>
                    <a:bodyPr/>
                    <a:lstStyle/>
                    <a:p>
                      <a:r>
                        <a:rPr lang="en-US" dirty="0" smtClean="0"/>
                        <a:t>always, sometimes, often, usually, frequently, typically</a:t>
                      </a:r>
                    </a:p>
                  </a:txBody>
                  <a:tcPr/>
                </a:tc>
                <a:extLst>
                  <a:ext uri="{0D108BD9-81ED-4DB2-BD59-A6C34878D82A}">
                    <a16:rowId xmlns:a16="http://schemas.microsoft.com/office/drawing/2014/main" val="3893649160"/>
                  </a:ext>
                </a:extLst>
              </a:tr>
            </a:tbl>
          </a:graphicData>
        </a:graphic>
      </p:graphicFrame>
      <p:sp>
        <p:nvSpPr>
          <p:cNvPr id="5" name="Title 1"/>
          <p:cNvSpPr txBox="1">
            <a:spLocks/>
          </p:cNvSpPr>
          <p:nvPr/>
        </p:nvSpPr>
        <p:spPr>
          <a:xfrm>
            <a:off x="1371600" y="3747655"/>
            <a:ext cx="9601200" cy="768927"/>
          </a:xfrm>
          <a:prstGeom prst="rect">
            <a:avLst/>
          </a:prstGeom>
        </p:spPr>
        <p:txBody>
          <a:bodyPr vert="horz" lIns="91440" tIns="45720" rIns="91440" bIns="4572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en-US" dirty="0" smtClean="0"/>
              <a:t>Determiners</a:t>
            </a:r>
            <a:endParaRPr lang="en-US" dirty="0"/>
          </a:p>
        </p:txBody>
      </p:sp>
      <p:graphicFrame>
        <p:nvGraphicFramePr>
          <p:cNvPr id="7" name="Content Placeholder 3"/>
          <p:cNvGraphicFramePr>
            <a:graphicFrameLocks/>
          </p:cNvGraphicFramePr>
          <p:nvPr>
            <p:extLst>
              <p:ext uri="{D42A27DB-BD31-4B8C-83A1-F6EECF244321}">
                <p14:modId xmlns:p14="http://schemas.microsoft.com/office/powerpoint/2010/main" val="1270687311"/>
              </p:ext>
            </p:extLst>
          </p:nvPr>
        </p:nvGraphicFramePr>
        <p:xfrm>
          <a:off x="1507375" y="4400204"/>
          <a:ext cx="10075028" cy="1463040"/>
        </p:xfrm>
        <a:graphic>
          <a:graphicData uri="http://schemas.openxmlformats.org/drawingml/2006/table">
            <a:tbl>
              <a:tblPr firstRow="1" bandRow="1">
                <a:tableStyleId>{5C22544A-7EE6-4342-B048-85BDC9FD1C3A}</a:tableStyleId>
              </a:tblPr>
              <a:tblGrid>
                <a:gridCol w="1645924">
                  <a:extLst>
                    <a:ext uri="{9D8B030D-6E8A-4147-A177-3AD203B41FA5}">
                      <a16:colId xmlns:a16="http://schemas.microsoft.com/office/drawing/2014/main" val="395596646"/>
                    </a:ext>
                  </a:extLst>
                </a:gridCol>
                <a:gridCol w="8429104">
                  <a:extLst>
                    <a:ext uri="{9D8B030D-6E8A-4147-A177-3AD203B41FA5}">
                      <a16:colId xmlns:a16="http://schemas.microsoft.com/office/drawing/2014/main" val="3682046585"/>
                    </a:ext>
                  </a:extLst>
                </a:gridCol>
              </a:tblGrid>
              <a:tr h="343529">
                <a:tc>
                  <a:txBody>
                    <a:bodyPr/>
                    <a:lstStyle/>
                    <a:p>
                      <a:r>
                        <a:rPr lang="en-US" dirty="0" smtClean="0"/>
                        <a:t>Determiner</a:t>
                      </a:r>
                      <a:endParaRPr lang="en-US" dirty="0"/>
                    </a:p>
                  </a:txBody>
                  <a:tcPr/>
                </a:tc>
                <a:tc>
                  <a:txBody>
                    <a:bodyPr/>
                    <a:lstStyle/>
                    <a:p>
                      <a:r>
                        <a:rPr lang="en-US" dirty="0" smtClean="0"/>
                        <a:t>Examples</a:t>
                      </a:r>
                      <a:endParaRPr lang="en-US" dirty="0"/>
                    </a:p>
                  </a:txBody>
                  <a:tcPr/>
                </a:tc>
                <a:extLst>
                  <a:ext uri="{0D108BD9-81ED-4DB2-BD59-A6C34878D82A}">
                    <a16:rowId xmlns:a16="http://schemas.microsoft.com/office/drawing/2014/main" val="3300275254"/>
                  </a:ext>
                </a:extLst>
              </a:tr>
              <a:tr h="343529">
                <a:tc>
                  <a:txBody>
                    <a:bodyPr/>
                    <a:lstStyle/>
                    <a:p>
                      <a:r>
                        <a:rPr lang="en-US" dirty="0" smtClean="0"/>
                        <a:t>article</a:t>
                      </a:r>
                      <a:endParaRPr lang="en-US"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a/an, the</a:t>
                      </a:r>
                    </a:p>
                  </a:txBody>
                  <a:tcPr/>
                </a:tc>
                <a:extLst>
                  <a:ext uri="{0D108BD9-81ED-4DB2-BD59-A6C34878D82A}">
                    <a16:rowId xmlns:a16="http://schemas.microsoft.com/office/drawing/2014/main" val="1488123810"/>
                  </a:ext>
                </a:extLst>
              </a:tr>
              <a:tr h="343529">
                <a:tc>
                  <a:txBody>
                    <a:bodyPr/>
                    <a:lstStyle/>
                    <a:p>
                      <a:r>
                        <a:rPr lang="en-US" dirty="0" smtClean="0"/>
                        <a:t>possessive</a:t>
                      </a: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his, her, my/mine,</a:t>
                      </a:r>
                      <a:r>
                        <a:rPr lang="en-US" baseline="0" dirty="0" smtClean="0"/>
                        <a:t> your, its, our, their</a:t>
                      </a:r>
                      <a:endParaRPr lang="en-US" dirty="0" smtClean="0"/>
                    </a:p>
                  </a:txBody>
                  <a:tcPr/>
                </a:tc>
                <a:extLst>
                  <a:ext uri="{0D108BD9-81ED-4DB2-BD59-A6C34878D82A}">
                    <a16:rowId xmlns:a16="http://schemas.microsoft.com/office/drawing/2014/main" val="2787470465"/>
                  </a:ext>
                </a:extLst>
              </a:tr>
              <a:tr h="343529">
                <a:tc>
                  <a:txBody>
                    <a:bodyPr/>
                    <a:lstStyle/>
                    <a:p>
                      <a:r>
                        <a:rPr lang="en-US" dirty="0" smtClean="0"/>
                        <a:t>demonstrative</a:t>
                      </a:r>
                      <a:endParaRPr lang="en-US" dirty="0"/>
                    </a:p>
                  </a:txBody>
                  <a:tcPr/>
                </a:tc>
                <a:tc>
                  <a:txBody>
                    <a:bodyPr/>
                    <a:lstStyle/>
                    <a:p>
                      <a:r>
                        <a:rPr lang="en-US" dirty="0" smtClean="0"/>
                        <a:t>this, that,</a:t>
                      </a:r>
                      <a:r>
                        <a:rPr lang="en-US" baseline="0" dirty="0" smtClean="0"/>
                        <a:t> these, those </a:t>
                      </a:r>
                      <a:endParaRPr lang="en-US" dirty="0" smtClean="0"/>
                    </a:p>
                  </a:txBody>
                  <a:tcPr/>
                </a:tc>
                <a:extLst>
                  <a:ext uri="{0D108BD9-81ED-4DB2-BD59-A6C34878D82A}">
                    <a16:rowId xmlns:a16="http://schemas.microsoft.com/office/drawing/2014/main" val="2891338302"/>
                  </a:ext>
                </a:extLst>
              </a:tr>
            </a:tbl>
          </a:graphicData>
        </a:graphic>
      </p:graphicFrame>
    </p:spTree>
    <p:extLst>
      <p:ext uri="{BB962C8B-B14F-4D97-AF65-F5344CB8AC3E}">
        <p14:creationId xmlns:p14="http://schemas.microsoft.com/office/powerpoint/2010/main" val="3933214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68927"/>
          </a:xfrm>
        </p:spPr>
        <p:txBody>
          <a:bodyPr/>
          <a:lstStyle/>
          <a:p>
            <a:r>
              <a:rPr lang="en-US" dirty="0" smtClean="0"/>
              <a:t>Conjunction</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779345692"/>
              </p:ext>
            </p:extLst>
          </p:nvPr>
        </p:nvGraphicFramePr>
        <p:xfrm>
          <a:off x="1507375" y="1396538"/>
          <a:ext cx="10075028" cy="1737360"/>
        </p:xfrm>
        <a:graphic>
          <a:graphicData uri="http://schemas.openxmlformats.org/drawingml/2006/table">
            <a:tbl>
              <a:tblPr firstRow="1" bandRow="1">
                <a:tableStyleId>{5C22544A-7EE6-4342-B048-85BDC9FD1C3A}</a:tableStyleId>
              </a:tblPr>
              <a:tblGrid>
                <a:gridCol w="1834341">
                  <a:extLst>
                    <a:ext uri="{9D8B030D-6E8A-4147-A177-3AD203B41FA5}">
                      <a16:colId xmlns:a16="http://schemas.microsoft.com/office/drawing/2014/main" val="395596646"/>
                    </a:ext>
                  </a:extLst>
                </a:gridCol>
                <a:gridCol w="3651255">
                  <a:extLst>
                    <a:ext uri="{9D8B030D-6E8A-4147-A177-3AD203B41FA5}">
                      <a16:colId xmlns:a16="http://schemas.microsoft.com/office/drawing/2014/main" val="3611715274"/>
                    </a:ext>
                  </a:extLst>
                </a:gridCol>
                <a:gridCol w="4589432">
                  <a:extLst>
                    <a:ext uri="{9D8B030D-6E8A-4147-A177-3AD203B41FA5}">
                      <a16:colId xmlns:a16="http://schemas.microsoft.com/office/drawing/2014/main" val="3682046585"/>
                    </a:ext>
                  </a:extLst>
                </a:gridCol>
              </a:tblGrid>
              <a:tr h="343529">
                <a:tc>
                  <a:txBody>
                    <a:bodyPr/>
                    <a:lstStyle/>
                    <a:p>
                      <a:r>
                        <a:rPr lang="en-US" dirty="0" smtClean="0"/>
                        <a:t>Conjunction</a:t>
                      </a:r>
                      <a:endParaRPr lang="en-US" dirty="0"/>
                    </a:p>
                  </a:txBody>
                  <a:tcPr/>
                </a:tc>
                <a:tc>
                  <a:txBody>
                    <a:bodyPr/>
                    <a:lstStyle/>
                    <a:p>
                      <a:r>
                        <a:rPr lang="en-US" dirty="0" smtClean="0"/>
                        <a:t>Definition </a:t>
                      </a:r>
                      <a:endParaRPr lang="en-US" dirty="0"/>
                    </a:p>
                  </a:txBody>
                  <a:tcPr/>
                </a:tc>
                <a:tc>
                  <a:txBody>
                    <a:bodyPr/>
                    <a:lstStyle/>
                    <a:p>
                      <a:r>
                        <a:rPr lang="en-US" dirty="0" smtClean="0"/>
                        <a:t>Examples</a:t>
                      </a:r>
                      <a:endParaRPr lang="en-US" dirty="0"/>
                    </a:p>
                  </a:txBody>
                  <a:tcPr/>
                </a:tc>
                <a:extLst>
                  <a:ext uri="{0D108BD9-81ED-4DB2-BD59-A6C34878D82A}">
                    <a16:rowId xmlns:a16="http://schemas.microsoft.com/office/drawing/2014/main" val="3300275254"/>
                  </a:ext>
                </a:extLst>
              </a:tr>
              <a:tr h="343529">
                <a:tc>
                  <a:txBody>
                    <a:bodyPr/>
                    <a:lstStyle/>
                    <a:p>
                      <a:r>
                        <a:rPr lang="en-US" dirty="0" smtClean="0"/>
                        <a:t>coordinating</a:t>
                      </a:r>
                      <a:endParaRPr lang="en-US" dirty="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join words, clauses, or sentences</a:t>
                      </a: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FANBOYS (for,</a:t>
                      </a:r>
                      <a:r>
                        <a:rPr lang="en-US" baseline="0" dirty="0" smtClean="0"/>
                        <a:t> and, nor, but, or, yet, so)</a:t>
                      </a:r>
                      <a:endParaRPr lang="en-US" dirty="0" smtClean="0"/>
                    </a:p>
                  </a:txBody>
                  <a:tcPr/>
                </a:tc>
                <a:extLst>
                  <a:ext uri="{0D108BD9-81ED-4DB2-BD59-A6C34878D82A}">
                    <a16:rowId xmlns:a16="http://schemas.microsoft.com/office/drawing/2014/main" val="1488123810"/>
                  </a:ext>
                </a:extLst>
              </a:tr>
              <a:tr h="343529">
                <a:tc>
                  <a:txBody>
                    <a:bodyPr/>
                    <a:lstStyle/>
                    <a:p>
                      <a:r>
                        <a:rPr lang="en-US" dirty="0" smtClean="0"/>
                        <a:t>correlative</a:t>
                      </a:r>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pairs of</a:t>
                      </a:r>
                      <a:r>
                        <a:rPr lang="en-US" baseline="0" dirty="0" smtClean="0"/>
                        <a:t> words that work together</a:t>
                      </a:r>
                      <a:endParaRPr lang="en-US" dirty="0" smtClean="0"/>
                    </a:p>
                  </a:txBody>
                  <a:tcPr/>
                </a:tc>
                <a:tc>
                  <a:txBody>
                    <a:bodyPr/>
                    <a:lstStyle/>
                    <a:p>
                      <a:pPr marL="0" marR="0" lvl="2" indent="0" algn="l" defTabSz="914400" rtl="0" eaLnBrk="1" fontAlgn="auto" latinLnBrk="0" hangingPunct="1">
                        <a:lnSpc>
                          <a:spcPct val="100000"/>
                        </a:lnSpc>
                        <a:spcBef>
                          <a:spcPts val="0"/>
                        </a:spcBef>
                        <a:spcAft>
                          <a:spcPts val="0"/>
                        </a:spcAft>
                        <a:buClrTx/>
                        <a:buSzTx/>
                        <a:buFontTx/>
                        <a:buNone/>
                        <a:tabLst/>
                        <a:defRPr/>
                      </a:pPr>
                      <a:r>
                        <a:rPr lang="en-US" dirty="0" smtClean="0"/>
                        <a:t>either/or, neither/nor,</a:t>
                      </a:r>
                      <a:r>
                        <a:rPr lang="en-US" baseline="0" dirty="0" smtClean="0"/>
                        <a:t> not only/but also</a:t>
                      </a:r>
                      <a:endParaRPr lang="en-US" dirty="0" smtClean="0"/>
                    </a:p>
                  </a:txBody>
                  <a:tcPr/>
                </a:tc>
                <a:extLst>
                  <a:ext uri="{0D108BD9-81ED-4DB2-BD59-A6C34878D82A}">
                    <a16:rowId xmlns:a16="http://schemas.microsoft.com/office/drawing/2014/main" val="2787470465"/>
                  </a:ext>
                </a:extLst>
              </a:tr>
              <a:tr h="343529">
                <a:tc>
                  <a:txBody>
                    <a:bodyPr/>
                    <a:lstStyle/>
                    <a:p>
                      <a:r>
                        <a:rPr lang="en-US" dirty="0" smtClean="0"/>
                        <a:t>subordinating</a:t>
                      </a:r>
                      <a:endParaRPr lang="en-US" dirty="0"/>
                    </a:p>
                  </a:txBody>
                  <a:tcPr/>
                </a:tc>
                <a:tc>
                  <a:txBody>
                    <a:bodyPr/>
                    <a:lstStyle/>
                    <a:p>
                      <a:r>
                        <a:rPr lang="en-US" dirty="0" smtClean="0"/>
                        <a:t>join independent and dependent clauses</a:t>
                      </a:r>
                    </a:p>
                  </a:txBody>
                  <a:tcPr/>
                </a:tc>
                <a:tc>
                  <a:txBody>
                    <a:bodyPr/>
                    <a:lstStyle/>
                    <a:p>
                      <a:r>
                        <a:rPr lang="en-US" dirty="0" smtClean="0"/>
                        <a:t>because, since, as, although, though, while,</a:t>
                      </a:r>
                      <a:r>
                        <a:rPr lang="en-US" baseline="0" dirty="0" smtClean="0"/>
                        <a:t> </a:t>
                      </a:r>
                      <a:r>
                        <a:rPr lang="en-US" dirty="0" smtClean="0"/>
                        <a:t>whereas</a:t>
                      </a:r>
                    </a:p>
                  </a:txBody>
                  <a:tcPr/>
                </a:tc>
                <a:extLst>
                  <a:ext uri="{0D108BD9-81ED-4DB2-BD59-A6C34878D82A}">
                    <a16:rowId xmlns:a16="http://schemas.microsoft.com/office/drawing/2014/main" val="2891338302"/>
                  </a:ext>
                </a:extLst>
              </a:tr>
            </a:tbl>
          </a:graphicData>
        </a:graphic>
      </p:graphicFrame>
    </p:spTree>
    <p:extLst>
      <p:ext uri="{BB962C8B-B14F-4D97-AF65-F5344CB8AC3E}">
        <p14:creationId xmlns:p14="http://schemas.microsoft.com/office/powerpoint/2010/main" val="3273521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719051"/>
          </a:xfrm>
        </p:spPr>
        <p:txBody>
          <a:bodyPr/>
          <a:lstStyle/>
          <a:p>
            <a:r>
              <a:rPr lang="en-US" dirty="0" smtClean="0"/>
              <a:t>Subject and Predicates</a:t>
            </a:r>
            <a:endParaRPr lang="en-US" dirty="0"/>
          </a:p>
        </p:txBody>
      </p:sp>
      <p:sp>
        <p:nvSpPr>
          <p:cNvPr id="3" name="Content Placeholder 2"/>
          <p:cNvSpPr>
            <a:spLocks noGrp="1"/>
          </p:cNvSpPr>
          <p:nvPr>
            <p:ph idx="1"/>
          </p:nvPr>
        </p:nvSpPr>
        <p:spPr>
          <a:xfrm>
            <a:off x="1371600" y="1404851"/>
            <a:ext cx="9601200" cy="2394065"/>
          </a:xfrm>
        </p:spPr>
        <p:txBody>
          <a:bodyPr/>
          <a:lstStyle/>
          <a:p>
            <a:pPr>
              <a:lnSpc>
                <a:spcPct val="100000"/>
              </a:lnSpc>
            </a:pPr>
            <a:r>
              <a:rPr lang="en-US" dirty="0" smtClean="0"/>
              <a:t>A sentence can be divided into two main parts:</a:t>
            </a:r>
          </a:p>
          <a:p>
            <a:pPr lvl="1">
              <a:lnSpc>
                <a:spcPct val="100000"/>
              </a:lnSpc>
            </a:pPr>
            <a:r>
              <a:rPr lang="en-US" dirty="0">
                <a:solidFill>
                  <a:schemeClr val="tx1"/>
                </a:solidFill>
              </a:rPr>
              <a:t>S</a:t>
            </a:r>
            <a:r>
              <a:rPr lang="en-US" dirty="0" smtClean="0">
                <a:solidFill>
                  <a:schemeClr val="tx1"/>
                </a:solidFill>
              </a:rPr>
              <a:t>ubject: noun or pronoun that does or perform the verb </a:t>
            </a:r>
          </a:p>
          <a:p>
            <a:pPr lvl="1">
              <a:lnSpc>
                <a:spcPct val="100000"/>
              </a:lnSpc>
            </a:pPr>
            <a:r>
              <a:rPr lang="en-US" dirty="0" smtClean="0">
                <a:solidFill>
                  <a:schemeClr val="tx1"/>
                </a:solidFill>
              </a:rPr>
              <a:t>Predicate:</a:t>
            </a:r>
            <a:r>
              <a:rPr lang="en-US" u="sng" dirty="0" smtClean="0">
                <a:solidFill>
                  <a:schemeClr val="tx1"/>
                </a:solidFill>
              </a:rPr>
              <a:t> verb </a:t>
            </a:r>
            <a:r>
              <a:rPr lang="en-US" dirty="0" smtClean="0">
                <a:solidFill>
                  <a:schemeClr val="tx1"/>
                </a:solidFill>
              </a:rPr>
              <a:t>+ rest of the sentence </a:t>
            </a:r>
          </a:p>
        </p:txBody>
      </p:sp>
      <p:sp>
        <p:nvSpPr>
          <p:cNvPr id="5" name="TextBox 4"/>
          <p:cNvSpPr txBox="1"/>
          <p:nvPr/>
        </p:nvSpPr>
        <p:spPr>
          <a:xfrm>
            <a:off x="1371600" y="2618508"/>
            <a:ext cx="6999317" cy="769441"/>
          </a:xfrm>
          <a:prstGeom prst="rect">
            <a:avLst/>
          </a:prstGeom>
          <a:noFill/>
        </p:spPr>
        <p:txBody>
          <a:bodyPr wrap="square" rtlCol="0">
            <a:spAutoFit/>
          </a:bodyPr>
          <a:lstStyle/>
          <a:p>
            <a:r>
              <a:rPr lang="en-US" sz="4400" dirty="0">
                <a:solidFill>
                  <a:schemeClr val="tx2"/>
                </a:solidFill>
                <a:latin typeface="+mj-lt"/>
                <a:ea typeface="+mj-ea"/>
                <a:cs typeface="+mj-cs"/>
              </a:rPr>
              <a:t>Direct &amp; Indirect Object</a:t>
            </a:r>
          </a:p>
        </p:txBody>
      </p:sp>
      <p:sp>
        <p:nvSpPr>
          <p:cNvPr id="6" name="TextBox 5"/>
          <p:cNvSpPr txBox="1"/>
          <p:nvPr/>
        </p:nvSpPr>
        <p:spPr>
          <a:xfrm>
            <a:off x="1371600" y="3462764"/>
            <a:ext cx="8944693" cy="1326517"/>
          </a:xfrm>
          <a:prstGeom prst="rect">
            <a:avLst/>
          </a:prstGeom>
          <a:noFill/>
        </p:spPr>
        <p:txBody>
          <a:bodyPr wrap="none" rtlCol="0">
            <a:spAutoFit/>
          </a:bodyPr>
          <a:lstStyle/>
          <a:p>
            <a:pPr marL="342900" indent="-342900">
              <a:lnSpc>
                <a:spcPct val="94000"/>
              </a:lnSpc>
              <a:spcAft>
                <a:spcPts val="200"/>
              </a:spcAft>
              <a:buFont typeface="Wingdings" panose="05000000000000000000" pitchFamily="2" charset="2"/>
              <a:buChar char="§"/>
            </a:pPr>
            <a:r>
              <a:rPr lang="en-US" sz="2000" dirty="0">
                <a:solidFill>
                  <a:schemeClr val="tx2"/>
                </a:solidFill>
              </a:rPr>
              <a:t>Direct and Indirect Objects are optional parts of the PREDICATE of a sentence </a:t>
            </a:r>
            <a:endParaRPr lang="en-US" sz="2000" dirty="0" smtClean="0">
              <a:solidFill>
                <a:schemeClr val="tx2"/>
              </a:solidFill>
            </a:endParaRPr>
          </a:p>
          <a:p>
            <a:pPr marL="800100" lvl="1" indent="-342900">
              <a:lnSpc>
                <a:spcPct val="94000"/>
              </a:lnSpc>
              <a:spcAft>
                <a:spcPts val="200"/>
              </a:spcAft>
              <a:buFontTx/>
              <a:buChar char="-"/>
            </a:pPr>
            <a:r>
              <a:rPr lang="en-US" sz="2000" dirty="0" smtClean="0"/>
              <a:t>Direct </a:t>
            </a:r>
            <a:r>
              <a:rPr lang="en-US" sz="2000" dirty="0"/>
              <a:t>Object: the thing that the subject acts </a:t>
            </a:r>
            <a:r>
              <a:rPr lang="en-US" sz="2000" dirty="0" smtClean="0"/>
              <a:t>upon</a:t>
            </a:r>
          </a:p>
          <a:p>
            <a:pPr marL="800100" lvl="1" indent="-342900">
              <a:lnSpc>
                <a:spcPct val="94000"/>
              </a:lnSpc>
              <a:spcAft>
                <a:spcPts val="200"/>
              </a:spcAft>
              <a:buFontTx/>
              <a:buChar char="-"/>
            </a:pPr>
            <a:r>
              <a:rPr lang="en-US" sz="2000" dirty="0" smtClean="0"/>
              <a:t>Indirect </a:t>
            </a:r>
            <a:r>
              <a:rPr lang="en-US" sz="2000" dirty="0"/>
              <a:t>Object: recipient of an action; the recipient of the direct object</a:t>
            </a:r>
          </a:p>
          <a:p>
            <a:pPr indent="-384048">
              <a:lnSpc>
                <a:spcPct val="94000"/>
              </a:lnSpc>
              <a:spcAft>
                <a:spcPts val="200"/>
              </a:spcAft>
              <a:buFont typeface="Franklin Gothic Book" panose="020B0503020102020204" pitchFamily="34" charset="0"/>
            </a:pPr>
            <a:endParaRPr lang="en-US" sz="2000" dirty="0">
              <a:solidFill>
                <a:schemeClr val="tx2"/>
              </a:solidFill>
            </a:endParaRPr>
          </a:p>
        </p:txBody>
      </p:sp>
    </p:spTree>
    <p:extLst>
      <p:ext uri="{BB962C8B-B14F-4D97-AF65-F5344CB8AC3E}">
        <p14:creationId xmlns:p14="http://schemas.microsoft.com/office/powerpoint/2010/main" val="29109700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a sentence? </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192461" y="1679171"/>
            <a:ext cx="4484758" cy="3581400"/>
          </a:xfrm>
        </p:spPr>
      </p:pic>
      <p:sp>
        <p:nvSpPr>
          <p:cNvPr id="7" name="TextBox 6"/>
          <p:cNvSpPr txBox="1"/>
          <p:nvPr/>
        </p:nvSpPr>
        <p:spPr>
          <a:xfrm>
            <a:off x="7498080" y="1471353"/>
            <a:ext cx="4181302" cy="1477328"/>
          </a:xfrm>
          <a:prstGeom prst="rect">
            <a:avLst/>
          </a:prstGeom>
          <a:noFill/>
        </p:spPr>
        <p:txBody>
          <a:bodyPr wrap="square" rtlCol="0">
            <a:spAutoFit/>
          </a:bodyPr>
          <a:lstStyle/>
          <a:p>
            <a:pPr marL="285750" indent="-285750">
              <a:buFont typeface="Arial" panose="020B0604020202020204" pitchFamily="34" charset="0"/>
              <a:buChar char="•"/>
            </a:pPr>
            <a:r>
              <a:rPr lang="en-US" dirty="0" smtClean="0"/>
              <a:t>A sentence is a SUBJECT + PREDICATE that expresses a </a:t>
            </a:r>
            <a:r>
              <a:rPr lang="en-US" u="sng" dirty="0" smtClean="0"/>
              <a:t>complete</a:t>
            </a:r>
            <a:r>
              <a:rPr lang="en-US" dirty="0" smtClean="0"/>
              <a:t> idea</a:t>
            </a:r>
          </a:p>
          <a:p>
            <a:endParaRPr lang="en-US" dirty="0" smtClean="0"/>
          </a:p>
          <a:p>
            <a:pPr marL="285750" indent="-285750">
              <a:buFont typeface="Arial" panose="020B0604020202020204" pitchFamily="34" charset="0"/>
              <a:buChar char="•"/>
            </a:pPr>
            <a:r>
              <a:rPr lang="en-US" dirty="0" smtClean="0"/>
              <a:t>THREE TYPES OF SENTENCES:</a:t>
            </a:r>
          </a:p>
          <a:p>
            <a:pPr marL="285750" indent="-285750">
              <a:buFont typeface="Arial" panose="020B0604020202020204" pitchFamily="34" charset="0"/>
              <a:buChar char="•"/>
            </a:pP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671172138"/>
              </p:ext>
            </p:extLst>
          </p:nvPr>
        </p:nvGraphicFramePr>
        <p:xfrm>
          <a:off x="8129847" y="2873866"/>
          <a:ext cx="3624349" cy="1529912"/>
        </p:xfrm>
        <a:graphic>
          <a:graphicData uri="http://schemas.openxmlformats.org/drawingml/2006/table">
            <a:tbl>
              <a:tblPr firstRow="1" bandRow="1">
                <a:tableStyleId>{5C22544A-7EE6-4342-B048-85BDC9FD1C3A}</a:tableStyleId>
              </a:tblPr>
              <a:tblGrid>
                <a:gridCol w="1404851">
                  <a:extLst>
                    <a:ext uri="{9D8B030D-6E8A-4147-A177-3AD203B41FA5}">
                      <a16:colId xmlns:a16="http://schemas.microsoft.com/office/drawing/2014/main" val="2089522935"/>
                    </a:ext>
                  </a:extLst>
                </a:gridCol>
                <a:gridCol w="2219498">
                  <a:extLst>
                    <a:ext uri="{9D8B030D-6E8A-4147-A177-3AD203B41FA5}">
                      <a16:colId xmlns:a16="http://schemas.microsoft.com/office/drawing/2014/main" val="4187777835"/>
                    </a:ext>
                  </a:extLst>
                </a:gridCol>
              </a:tblGrid>
              <a:tr h="330394">
                <a:tc>
                  <a:txBody>
                    <a:bodyPr/>
                    <a:lstStyle/>
                    <a:p>
                      <a:r>
                        <a:rPr lang="en-US" dirty="0" smtClean="0"/>
                        <a:t>Type</a:t>
                      </a:r>
                      <a:endParaRPr lang="en-US" dirty="0"/>
                    </a:p>
                  </a:txBody>
                  <a:tcPr/>
                </a:tc>
                <a:tc>
                  <a:txBody>
                    <a:bodyPr/>
                    <a:lstStyle/>
                    <a:p>
                      <a:r>
                        <a:rPr lang="en-US" dirty="0" smtClean="0"/>
                        <a:t>Definition</a:t>
                      </a:r>
                      <a:endParaRPr lang="en-US" dirty="0"/>
                    </a:p>
                  </a:txBody>
                  <a:tcPr/>
                </a:tc>
                <a:extLst>
                  <a:ext uri="{0D108BD9-81ED-4DB2-BD59-A6C34878D82A}">
                    <a16:rowId xmlns:a16="http://schemas.microsoft.com/office/drawing/2014/main" val="285773941"/>
                  </a:ext>
                </a:extLst>
              </a:tr>
              <a:tr h="330394">
                <a:tc>
                  <a:txBody>
                    <a:bodyPr/>
                    <a:lstStyle/>
                    <a:p>
                      <a:r>
                        <a:rPr lang="en-US" sz="1600" dirty="0" smtClean="0"/>
                        <a:t>Declarative</a:t>
                      </a:r>
                      <a:endParaRPr lang="en-US" sz="1600" dirty="0"/>
                    </a:p>
                  </a:txBody>
                  <a:tcPr/>
                </a:tc>
                <a:tc>
                  <a:txBody>
                    <a:bodyPr/>
                    <a:lstStyle/>
                    <a:p>
                      <a:r>
                        <a:rPr lang="en-US" dirty="0" smtClean="0"/>
                        <a:t>statement</a:t>
                      </a:r>
                      <a:r>
                        <a:rPr lang="en-US" baseline="0" dirty="0" smtClean="0"/>
                        <a:t> or fact</a:t>
                      </a:r>
                      <a:endParaRPr lang="en-US" dirty="0"/>
                    </a:p>
                  </a:txBody>
                  <a:tcPr/>
                </a:tc>
                <a:extLst>
                  <a:ext uri="{0D108BD9-81ED-4DB2-BD59-A6C34878D82A}">
                    <a16:rowId xmlns:a16="http://schemas.microsoft.com/office/drawing/2014/main" val="1461081725"/>
                  </a:ext>
                </a:extLst>
              </a:tr>
              <a:tr h="330394">
                <a:tc>
                  <a:txBody>
                    <a:bodyPr/>
                    <a:lstStyle/>
                    <a:p>
                      <a:r>
                        <a:rPr lang="en-US" sz="1600" dirty="0" smtClean="0"/>
                        <a:t>Interrogative</a:t>
                      </a:r>
                      <a:r>
                        <a:rPr lang="en-US" sz="1600" baseline="0" dirty="0" smtClean="0"/>
                        <a:t> </a:t>
                      </a:r>
                      <a:endParaRPr lang="en-US" sz="1600" dirty="0"/>
                    </a:p>
                  </a:txBody>
                  <a:tcPr/>
                </a:tc>
                <a:tc>
                  <a:txBody>
                    <a:bodyPr/>
                    <a:lstStyle/>
                    <a:p>
                      <a:r>
                        <a:rPr lang="en-US" dirty="0" smtClean="0"/>
                        <a:t>question</a:t>
                      </a:r>
                      <a:endParaRPr lang="en-US" dirty="0"/>
                    </a:p>
                  </a:txBody>
                  <a:tcPr/>
                </a:tc>
                <a:extLst>
                  <a:ext uri="{0D108BD9-81ED-4DB2-BD59-A6C34878D82A}">
                    <a16:rowId xmlns:a16="http://schemas.microsoft.com/office/drawing/2014/main" val="2722343422"/>
                  </a:ext>
                </a:extLst>
              </a:tr>
              <a:tr h="432632">
                <a:tc>
                  <a:txBody>
                    <a:bodyPr/>
                    <a:lstStyle/>
                    <a:p>
                      <a:r>
                        <a:rPr lang="en-US" sz="1600" dirty="0" smtClean="0"/>
                        <a:t>Imperative</a:t>
                      </a:r>
                      <a:endParaRPr lang="en-US" sz="1600" dirty="0"/>
                    </a:p>
                  </a:txBody>
                  <a:tcPr/>
                </a:tc>
                <a:tc>
                  <a:txBody>
                    <a:bodyPr/>
                    <a:lstStyle/>
                    <a:p>
                      <a:r>
                        <a:rPr lang="en-US" dirty="0" smtClean="0"/>
                        <a:t>command</a:t>
                      </a:r>
                      <a:endParaRPr lang="en-US" dirty="0"/>
                    </a:p>
                  </a:txBody>
                  <a:tcPr/>
                </a:tc>
                <a:extLst>
                  <a:ext uri="{0D108BD9-81ED-4DB2-BD59-A6C34878D82A}">
                    <a16:rowId xmlns:a16="http://schemas.microsoft.com/office/drawing/2014/main" val="3035062963"/>
                  </a:ext>
                </a:extLst>
              </a:tr>
            </a:tbl>
          </a:graphicData>
        </a:graphic>
      </p:graphicFrame>
    </p:spTree>
    <p:extLst>
      <p:ext uri="{BB962C8B-B14F-4D97-AF65-F5344CB8AC3E}">
        <p14:creationId xmlns:p14="http://schemas.microsoft.com/office/powerpoint/2010/main" val="41571119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669175"/>
          </a:xfrm>
        </p:spPr>
        <p:txBody>
          <a:bodyPr>
            <a:normAutofit fontScale="90000"/>
          </a:bodyPr>
          <a:lstStyle/>
          <a:p>
            <a:r>
              <a:rPr lang="en-US" dirty="0" smtClean="0"/>
              <a:t>Simple vs Compound Sentence</a:t>
            </a:r>
            <a:endParaRPr lang="en-US" dirty="0"/>
          </a:p>
        </p:txBody>
      </p:sp>
      <p:sp>
        <p:nvSpPr>
          <p:cNvPr id="3" name="Content Placeholder 2"/>
          <p:cNvSpPr>
            <a:spLocks noGrp="1"/>
          </p:cNvSpPr>
          <p:nvPr>
            <p:ph idx="1"/>
          </p:nvPr>
        </p:nvSpPr>
        <p:spPr>
          <a:xfrm>
            <a:off x="1371599" y="1554479"/>
            <a:ext cx="10183091" cy="5153891"/>
          </a:xfrm>
        </p:spPr>
        <p:txBody>
          <a:bodyPr>
            <a:normAutofit lnSpcReduction="10000"/>
          </a:bodyPr>
          <a:lstStyle/>
          <a:p>
            <a:r>
              <a:rPr lang="en-US" dirty="0"/>
              <a:t>Simple sentences contain ONE independent clause</a:t>
            </a:r>
          </a:p>
          <a:p>
            <a:pPr lvl="1"/>
            <a:r>
              <a:rPr lang="en-US" dirty="0"/>
              <a:t>Compound subject = more than one noun performing the same predicate(s)</a:t>
            </a:r>
          </a:p>
          <a:p>
            <a:pPr lvl="1"/>
            <a:r>
              <a:rPr lang="en-US" dirty="0"/>
              <a:t>Compound predicate = more than one predicate performed by the same subject(s)</a:t>
            </a:r>
          </a:p>
          <a:p>
            <a:pPr lvl="1"/>
            <a:r>
              <a:rPr lang="en-US" dirty="0"/>
              <a:t>As long as the subject or compound subject is linked to the same predicate or compound predicate, it counts as a simple sentence</a:t>
            </a:r>
          </a:p>
          <a:p>
            <a:r>
              <a:rPr lang="en-US" dirty="0"/>
              <a:t>Compound sentences contain </a:t>
            </a:r>
            <a:r>
              <a:rPr lang="en-US" i="1" dirty="0"/>
              <a:t>n-</a:t>
            </a:r>
            <a:r>
              <a:rPr lang="en-US" dirty="0"/>
              <a:t>independent clauses and joined by conjunctions</a:t>
            </a:r>
          </a:p>
          <a:p>
            <a:r>
              <a:rPr lang="en-US" dirty="0" smtClean="0"/>
              <a:t>Examples: Can you figure out if the sentences below are simple sentences or compound sentences? </a:t>
            </a:r>
          </a:p>
          <a:p>
            <a:pPr lvl="1"/>
            <a:r>
              <a:rPr lang="en-US" dirty="0" smtClean="0"/>
              <a:t>I visited the beach and got a really bad sunburn </a:t>
            </a:r>
          </a:p>
          <a:p>
            <a:pPr lvl="1"/>
            <a:r>
              <a:rPr lang="en-US" dirty="0"/>
              <a:t>The lizard rested on a rock</a:t>
            </a:r>
            <a:r>
              <a:rPr lang="en-US" dirty="0" smtClean="0"/>
              <a:t>. </a:t>
            </a:r>
          </a:p>
          <a:p>
            <a:pPr lvl="1"/>
            <a:r>
              <a:rPr lang="en-US" dirty="0" smtClean="0"/>
              <a:t>Jenny </a:t>
            </a:r>
            <a:r>
              <a:rPr lang="en-US" dirty="0"/>
              <a:t>put an extra dash of ginger in the cookie batter</a:t>
            </a:r>
            <a:r>
              <a:rPr lang="en-US" dirty="0" smtClean="0"/>
              <a:t>.</a:t>
            </a:r>
          </a:p>
          <a:p>
            <a:pPr lvl="1"/>
            <a:r>
              <a:rPr lang="en-US" dirty="0"/>
              <a:t>The mosaic tile is so beautiful; it’s made with melted glass</a:t>
            </a:r>
            <a:r>
              <a:rPr lang="en-US" dirty="0" smtClean="0"/>
              <a:t>.</a:t>
            </a:r>
          </a:p>
          <a:p>
            <a:pPr lvl="1"/>
            <a:r>
              <a:rPr lang="en-US" dirty="0"/>
              <a:t>The witches stirred their cauldrons with long-handled birch </a:t>
            </a:r>
            <a:r>
              <a:rPr lang="en-US" dirty="0" smtClean="0"/>
              <a:t>sticks.</a:t>
            </a:r>
          </a:p>
          <a:p>
            <a:pPr lvl="1"/>
            <a:r>
              <a:rPr lang="en-US" dirty="0" smtClean="0"/>
              <a:t>Juniper </a:t>
            </a:r>
            <a:r>
              <a:rPr lang="en-US" dirty="0"/>
              <a:t>went kayaking in the ocean, and she saw a humpback whale.</a:t>
            </a:r>
          </a:p>
          <a:p>
            <a:pPr lvl="1"/>
            <a:endParaRPr lang="en-US" dirty="0" smtClean="0"/>
          </a:p>
          <a:p>
            <a:pPr lvl="1"/>
            <a:endParaRPr lang="en-US" dirty="0" smtClean="0"/>
          </a:p>
          <a:p>
            <a:endParaRPr lang="en-US" dirty="0"/>
          </a:p>
        </p:txBody>
      </p:sp>
    </p:spTree>
    <p:extLst>
      <p:ext uri="{BB962C8B-B14F-4D97-AF65-F5344CB8AC3E}">
        <p14:creationId xmlns:p14="http://schemas.microsoft.com/office/powerpoint/2010/main" val="1344358092"/>
      </p:ext>
    </p:extLst>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Crop</Template>
  <TotalTime>416</TotalTime>
  <Words>1648</Words>
  <Application>Microsoft Office PowerPoint</Application>
  <PresentationFormat>Widescreen</PresentationFormat>
  <Paragraphs>205</Paragraphs>
  <Slides>19</Slides>
  <Notes>0</Notes>
  <HiddenSlides>0</HiddenSlides>
  <MMClips>1</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Arial</vt:lpstr>
      <vt:lpstr>Franklin Gothic Book</vt:lpstr>
      <vt:lpstr>Wingdings</vt:lpstr>
      <vt:lpstr>Crop</vt:lpstr>
      <vt:lpstr>Writing Workshop</vt:lpstr>
      <vt:lpstr>Class Objectives</vt:lpstr>
      <vt:lpstr>Parts of Speech</vt:lpstr>
      <vt:lpstr>Nouns</vt:lpstr>
      <vt:lpstr>Adverbs</vt:lpstr>
      <vt:lpstr>Conjunction</vt:lpstr>
      <vt:lpstr>Subject and Predicates</vt:lpstr>
      <vt:lpstr>What is a sentence? </vt:lpstr>
      <vt:lpstr>Simple vs Compound Sentence</vt:lpstr>
      <vt:lpstr>Simple vs Compound Sentence</vt:lpstr>
      <vt:lpstr>Grammatical Hierarchy</vt:lpstr>
      <vt:lpstr>Phrases &amp; Clauses</vt:lpstr>
      <vt:lpstr>Independent vs Dependent Clauses</vt:lpstr>
      <vt:lpstr>Complex Sentences</vt:lpstr>
      <vt:lpstr>Compound-Complex Sentences</vt:lpstr>
      <vt:lpstr>Recap</vt:lpstr>
      <vt:lpstr>Listening Practice!</vt:lpstr>
      <vt:lpstr>Vocabulary 9/7</vt:lpstr>
      <vt:lpstr>Homework 9/7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Writing Workshop</dc:title>
  <dc:creator>kristine</dc:creator>
  <cp:lastModifiedBy>kristine</cp:lastModifiedBy>
  <cp:revision>49</cp:revision>
  <dcterms:created xsi:type="dcterms:W3CDTF">2019-09-03T06:12:23Z</dcterms:created>
  <dcterms:modified xsi:type="dcterms:W3CDTF">2019-09-06T17:37:08Z</dcterms:modified>
</cp:coreProperties>
</file>